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78"/>
  </p:normalViewPr>
  <p:slideViewPr>
    <p:cSldViewPr snapToGrid="0">
      <p:cViewPr varScale="1">
        <p:scale>
          <a:sx n="54" d="100"/>
          <a:sy n="54" d="100"/>
        </p:scale>
        <p:origin x="792"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
    <p:spTree>
      <p:nvGrpSpPr>
        <p:cNvPr id="1" name=""/>
        <p:cNvGrpSpPr/>
        <p:nvPr/>
      </p:nvGrpSpPr>
      <p:grpSpPr>
        <a:xfrm>
          <a:off x="0" y="0"/>
          <a:ext cx="0" cy="0"/>
          <a:chOff x="0" y="0"/>
          <a:chExt cx="0" cy="0"/>
        </a:xfrm>
      </p:grpSpPr>
      <p:sp>
        <p:nvSpPr>
          <p:cNvPr id="11" name="标题文本"/>
          <p:cNvSpPr txBox="1">
            <a:spLocks noGrp="1"/>
          </p:cNvSpPr>
          <p:nvPr>
            <p:ph type="title"/>
          </p:nvPr>
        </p:nvSpPr>
        <p:spPr>
          <a:xfrm>
            <a:off x="1778000" y="2298700"/>
            <a:ext cx="20828000" cy="4648200"/>
          </a:xfrm>
          <a:prstGeom prst="rect">
            <a:avLst/>
          </a:prstGeom>
        </p:spPr>
        <p:txBody>
          <a:bodyPr anchor="b"/>
          <a:lstStyle/>
          <a:p>
            <a:r>
              <a:t>标题文本</a:t>
            </a:r>
          </a:p>
        </p:txBody>
      </p:sp>
      <p:sp>
        <p:nvSpPr>
          <p:cNvPr id="12" name="正文级别 1…"/>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正文级别 1</a:t>
            </a:r>
          </a:p>
          <a:p>
            <a:pPr lvl="1"/>
            <a:r>
              <a:t>正文级别 2</a:t>
            </a:r>
          </a:p>
          <a:p>
            <a:pPr lvl="2"/>
            <a:r>
              <a:t>正文级别 3</a:t>
            </a:r>
          </a:p>
          <a:p>
            <a:pPr lvl="3"/>
            <a:r>
              <a:t>正文级别 4</a:t>
            </a:r>
          </a:p>
          <a:p>
            <a:pPr lvl="4"/>
            <a:r>
              <a:t>正文级别 5</a:t>
            </a:r>
          </a:p>
        </p:txBody>
      </p:sp>
      <p:sp>
        <p:nvSpPr>
          <p:cNvPr id="13"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照片 - 水平">
    <p:spTree>
      <p:nvGrpSpPr>
        <p:cNvPr id="1" name=""/>
        <p:cNvGrpSpPr/>
        <p:nvPr/>
      </p:nvGrpSpPr>
      <p:grpSpPr>
        <a:xfrm>
          <a:off x="0" y="0"/>
          <a:ext cx="0" cy="0"/>
          <a:chOff x="0" y="0"/>
          <a:chExt cx="0" cy="0"/>
        </a:xfrm>
      </p:grpSpPr>
      <p:sp>
        <p:nvSpPr>
          <p:cNvPr id="20" name="从草地沙丘上欣赏海滩和大海的视图"/>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标题文本"/>
          <p:cNvSpPr txBox="1">
            <a:spLocks noGrp="1"/>
          </p:cNvSpPr>
          <p:nvPr>
            <p:ph type="title"/>
          </p:nvPr>
        </p:nvSpPr>
        <p:spPr>
          <a:xfrm>
            <a:off x="635000" y="9512300"/>
            <a:ext cx="23114000" cy="2006600"/>
          </a:xfrm>
          <a:prstGeom prst="rect">
            <a:avLst/>
          </a:prstGeom>
        </p:spPr>
        <p:txBody>
          <a:bodyPr anchor="b"/>
          <a:lstStyle/>
          <a:p>
            <a:r>
              <a:t>标题文本</a:t>
            </a:r>
          </a:p>
        </p:txBody>
      </p:sp>
      <p:sp>
        <p:nvSpPr>
          <p:cNvPr id="22" name="正文级别 1…"/>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正文级别 1</a:t>
            </a:r>
          </a:p>
          <a:p>
            <a:pPr lvl="1"/>
            <a:r>
              <a:t>正文级别 2</a:t>
            </a:r>
          </a:p>
          <a:p>
            <a:pPr lvl="2"/>
            <a:r>
              <a:t>正文级别 3</a:t>
            </a:r>
          </a:p>
          <a:p>
            <a:pPr lvl="3"/>
            <a:r>
              <a:t>正文级别 4</a:t>
            </a:r>
          </a:p>
          <a:p>
            <a:pPr lvl="4"/>
            <a:r>
              <a:t>正文级别 5</a:t>
            </a:r>
          </a:p>
        </p:txBody>
      </p:sp>
      <p:sp>
        <p:nvSpPr>
          <p:cNvPr id="23"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标题 - 居中">
    <p:spTree>
      <p:nvGrpSpPr>
        <p:cNvPr id="1" name=""/>
        <p:cNvGrpSpPr/>
        <p:nvPr/>
      </p:nvGrpSpPr>
      <p:grpSpPr>
        <a:xfrm>
          <a:off x="0" y="0"/>
          <a:ext cx="0" cy="0"/>
          <a:chOff x="0" y="0"/>
          <a:chExt cx="0" cy="0"/>
        </a:xfrm>
      </p:grpSpPr>
      <p:sp>
        <p:nvSpPr>
          <p:cNvPr id="30" name="标题文本"/>
          <p:cNvSpPr txBox="1">
            <a:spLocks noGrp="1"/>
          </p:cNvSpPr>
          <p:nvPr>
            <p:ph type="title"/>
          </p:nvPr>
        </p:nvSpPr>
        <p:spPr>
          <a:xfrm>
            <a:off x="1778000" y="4533900"/>
            <a:ext cx="20828000" cy="4648200"/>
          </a:xfrm>
          <a:prstGeom prst="rect">
            <a:avLst/>
          </a:prstGeom>
        </p:spPr>
        <p:txBody>
          <a:bodyPr/>
          <a:lstStyle/>
          <a:p>
            <a:r>
              <a:t>标题文本</a:t>
            </a:r>
          </a:p>
        </p:txBody>
      </p:sp>
      <p:sp>
        <p:nvSpPr>
          <p:cNvPr id="31"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照片 - 垂直">
    <p:spTree>
      <p:nvGrpSpPr>
        <p:cNvPr id="1" name=""/>
        <p:cNvGrpSpPr/>
        <p:nvPr/>
      </p:nvGrpSpPr>
      <p:grpSpPr>
        <a:xfrm>
          <a:off x="0" y="0"/>
          <a:ext cx="0" cy="0"/>
          <a:chOff x="0" y="0"/>
          <a:chExt cx="0" cy="0"/>
        </a:xfrm>
      </p:grpSpPr>
      <p:sp>
        <p:nvSpPr>
          <p:cNvPr id="38" name="在海滩上低飞的苍鹭，前景是低矮的栅栏"/>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标题文本"/>
          <p:cNvSpPr txBox="1">
            <a:spLocks noGrp="1"/>
          </p:cNvSpPr>
          <p:nvPr>
            <p:ph type="title"/>
          </p:nvPr>
        </p:nvSpPr>
        <p:spPr>
          <a:xfrm>
            <a:off x="1651000" y="952500"/>
            <a:ext cx="10223500" cy="5549900"/>
          </a:xfrm>
          <a:prstGeom prst="rect">
            <a:avLst/>
          </a:prstGeom>
        </p:spPr>
        <p:txBody>
          <a:bodyPr anchor="b"/>
          <a:lstStyle>
            <a:lvl1pPr>
              <a:defRPr sz="8400"/>
            </a:lvl1pPr>
          </a:lstStyle>
          <a:p>
            <a:r>
              <a:t>标题文本</a:t>
            </a:r>
          </a:p>
        </p:txBody>
      </p:sp>
      <p:sp>
        <p:nvSpPr>
          <p:cNvPr id="40" name="正文级别 1…"/>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正文级别 1</a:t>
            </a:r>
          </a:p>
          <a:p>
            <a:pPr lvl="1"/>
            <a:r>
              <a:t>正文级别 2</a:t>
            </a:r>
          </a:p>
          <a:p>
            <a:pPr lvl="2"/>
            <a:r>
              <a:t>正文级别 3</a:t>
            </a:r>
          </a:p>
          <a:p>
            <a:pPr lvl="3"/>
            <a:r>
              <a:t>正文级别 4</a:t>
            </a:r>
          </a:p>
          <a:p>
            <a:pPr lvl="4"/>
            <a:r>
              <a:t>正文级别 5</a:t>
            </a:r>
          </a:p>
        </p:txBody>
      </p:sp>
      <p:sp>
        <p:nvSpPr>
          <p:cNvPr id="41"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标题 - 顶部对齐">
    <p:spTree>
      <p:nvGrpSpPr>
        <p:cNvPr id="1" name=""/>
        <p:cNvGrpSpPr/>
        <p:nvPr/>
      </p:nvGrpSpPr>
      <p:grpSpPr>
        <a:xfrm>
          <a:off x="0" y="0"/>
          <a:ext cx="0" cy="0"/>
          <a:chOff x="0" y="0"/>
          <a:chExt cx="0" cy="0"/>
        </a:xfrm>
      </p:grpSpPr>
      <p:sp>
        <p:nvSpPr>
          <p:cNvPr id="48" name="标题文本"/>
          <p:cNvSpPr txBox="1">
            <a:spLocks noGrp="1"/>
          </p:cNvSpPr>
          <p:nvPr>
            <p:ph type="title"/>
          </p:nvPr>
        </p:nvSpPr>
        <p:spPr>
          <a:prstGeom prst="rect">
            <a:avLst/>
          </a:prstGeom>
        </p:spPr>
        <p:txBody>
          <a:bodyPr/>
          <a:lstStyle/>
          <a:p>
            <a:r>
              <a:t>标题文本</a:t>
            </a:r>
          </a:p>
        </p:txBody>
      </p:sp>
      <p:sp>
        <p:nvSpPr>
          <p:cNvPr id="49"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标题与项目符号">
    <p:spTree>
      <p:nvGrpSpPr>
        <p:cNvPr id="1" name=""/>
        <p:cNvGrpSpPr/>
        <p:nvPr/>
      </p:nvGrpSpPr>
      <p:grpSpPr>
        <a:xfrm>
          <a:off x="0" y="0"/>
          <a:ext cx="0" cy="0"/>
          <a:chOff x="0" y="0"/>
          <a:chExt cx="0" cy="0"/>
        </a:xfrm>
      </p:grpSpPr>
      <p:sp>
        <p:nvSpPr>
          <p:cNvPr id="56" name="标题文本"/>
          <p:cNvSpPr txBox="1">
            <a:spLocks noGrp="1"/>
          </p:cNvSpPr>
          <p:nvPr>
            <p:ph type="title"/>
          </p:nvPr>
        </p:nvSpPr>
        <p:spPr>
          <a:prstGeom prst="rect">
            <a:avLst/>
          </a:prstGeom>
        </p:spPr>
        <p:txBody>
          <a:bodyPr/>
          <a:lstStyle/>
          <a:p>
            <a:r>
              <a:t>标题文本</a:t>
            </a:r>
          </a:p>
        </p:txBody>
      </p:sp>
      <p:sp>
        <p:nvSpPr>
          <p:cNvPr id="57" name="正文级别 1…"/>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正文级别 1</a:t>
            </a:r>
          </a:p>
          <a:p>
            <a:pPr lvl="1"/>
            <a:r>
              <a:t>正文级别 2</a:t>
            </a:r>
          </a:p>
          <a:p>
            <a:pPr lvl="2"/>
            <a:r>
              <a:t>正文级别 3</a:t>
            </a:r>
          </a:p>
          <a:p>
            <a:pPr lvl="3"/>
            <a:r>
              <a:t>正文级别 4</a:t>
            </a:r>
          </a:p>
          <a:p>
            <a:pPr lvl="4"/>
            <a:r>
              <a:t>正文级别 5</a:t>
            </a:r>
          </a:p>
        </p:txBody>
      </p:sp>
      <p:sp>
        <p:nvSpPr>
          <p:cNvPr id="58"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标题、项目符号与照片">
    <p:spTree>
      <p:nvGrpSpPr>
        <p:cNvPr id="1" name=""/>
        <p:cNvGrpSpPr/>
        <p:nvPr/>
      </p:nvGrpSpPr>
      <p:grpSpPr>
        <a:xfrm>
          <a:off x="0" y="0"/>
          <a:ext cx="0" cy="0"/>
          <a:chOff x="0" y="0"/>
          <a:chExt cx="0" cy="0"/>
        </a:xfrm>
      </p:grpSpPr>
      <p:sp>
        <p:nvSpPr>
          <p:cNvPr id="65" name="通往大海的两座山丘之间的沙路"/>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标题文本"/>
          <p:cNvSpPr txBox="1">
            <a:spLocks noGrp="1"/>
          </p:cNvSpPr>
          <p:nvPr>
            <p:ph type="title"/>
          </p:nvPr>
        </p:nvSpPr>
        <p:spPr>
          <a:prstGeom prst="rect">
            <a:avLst/>
          </a:prstGeom>
        </p:spPr>
        <p:txBody>
          <a:bodyPr/>
          <a:lstStyle/>
          <a:p>
            <a:r>
              <a:t>标题文本</a:t>
            </a:r>
          </a:p>
        </p:txBody>
      </p:sp>
      <p:sp>
        <p:nvSpPr>
          <p:cNvPr id="67" name="正文级别 1…"/>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正文级别 1</a:t>
            </a:r>
          </a:p>
          <a:p>
            <a:pPr lvl="1"/>
            <a:r>
              <a:t>正文级别 2</a:t>
            </a:r>
          </a:p>
          <a:p>
            <a:pPr lvl="2"/>
            <a:r>
              <a:t>正文级别 3</a:t>
            </a:r>
          </a:p>
          <a:p>
            <a:pPr lvl="3"/>
            <a:r>
              <a:t>正文级别 4</a:t>
            </a:r>
          </a:p>
          <a:p>
            <a:pPr lvl="4"/>
            <a:r>
              <a:t>正文级别 5</a:t>
            </a:r>
          </a:p>
        </p:txBody>
      </p:sp>
      <p:sp>
        <p:nvSpPr>
          <p:cNvPr id="68"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项目符号">
    <p:spTree>
      <p:nvGrpSpPr>
        <p:cNvPr id="1" name=""/>
        <p:cNvGrpSpPr/>
        <p:nvPr/>
      </p:nvGrpSpPr>
      <p:grpSpPr>
        <a:xfrm>
          <a:off x="0" y="0"/>
          <a:ext cx="0" cy="0"/>
          <a:chOff x="0" y="0"/>
          <a:chExt cx="0" cy="0"/>
        </a:xfrm>
      </p:grpSpPr>
      <p:sp>
        <p:nvSpPr>
          <p:cNvPr id="75" name="正文级别 1…"/>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正文级别 1</a:t>
            </a:r>
          </a:p>
          <a:p>
            <a:pPr lvl="1"/>
            <a:r>
              <a:t>正文级别 2</a:t>
            </a:r>
          </a:p>
          <a:p>
            <a:pPr lvl="2"/>
            <a:r>
              <a:t>正文级别 3</a:t>
            </a:r>
          </a:p>
          <a:p>
            <a:pPr lvl="3"/>
            <a:r>
              <a:t>正文级别 4</a:t>
            </a:r>
          </a:p>
          <a:p>
            <a:pPr lvl="4"/>
            <a:r>
              <a:t>正文级别 5</a:t>
            </a:r>
          </a:p>
        </p:txBody>
      </p:sp>
      <p:sp>
        <p:nvSpPr>
          <p:cNvPr id="76"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照片 - 3 联">
    <p:spTree>
      <p:nvGrpSpPr>
        <p:cNvPr id="1" name=""/>
        <p:cNvGrpSpPr/>
        <p:nvPr/>
      </p:nvGrpSpPr>
      <p:grpSpPr>
        <a:xfrm>
          <a:off x="0" y="0"/>
          <a:ext cx="0" cy="0"/>
          <a:chOff x="0" y="0"/>
          <a:chExt cx="0" cy="0"/>
        </a:xfrm>
      </p:grpSpPr>
      <p:sp>
        <p:nvSpPr>
          <p:cNvPr id="83" name="通往大海的两座山丘之间的沙路"/>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在海滩上低飞的苍鹭，前景是低矮的栅栏"/>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从草地沙丘上欣赏海滩和大海的视图"/>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引文">
    <p:spTree>
      <p:nvGrpSpPr>
        <p:cNvPr id="1" name=""/>
        <p:cNvGrpSpPr/>
        <p:nvPr/>
      </p:nvGrpSpPr>
      <p:grpSpPr>
        <a:xfrm>
          <a:off x="0" y="0"/>
          <a:ext cx="0" cy="0"/>
          <a:chOff x="0" y="0"/>
          <a:chExt cx="0" cy="0"/>
        </a:xfrm>
      </p:grpSpPr>
      <p:sp>
        <p:nvSpPr>
          <p:cNvPr id="93" name="–苏子柔"/>
          <p:cNvSpPr txBox="1">
            <a:spLocks noGrp="1"/>
          </p:cNvSpPr>
          <p:nvPr>
            <p:ph type="body" sz="quarter" idx="21"/>
          </p:nvPr>
        </p:nvSpPr>
        <p:spPr>
          <a:xfrm>
            <a:off x="2387600" y="8953500"/>
            <a:ext cx="19621500" cy="673100"/>
          </a:xfrm>
          <a:prstGeom prst="rect">
            <a:avLst/>
          </a:prstGeom>
        </p:spPr>
        <p:txBody>
          <a:bodyPr anchor="t">
            <a:spAutoFit/>
          </a:bodyPr>
          <a:lstStyle>
            <a:lvl1pPr marL="0" indent="0" algn="ctr">
              <a:spcBef>
                <a:spcPts val="0"/>
              </a:spcBef>
              <a:buSzTx/>
              <a:buNone/>
              <a:defRPr sz="3200" i="1"/>
            </a:lvl1pPr>
          </a:lstStyle>
          <a:p>
            <a:r>
              <a:t>–苏子柔</a:t>
            </a:r>
          </a:p>
        </p:txBody>
      </p:sp>
      <p:sp>
        <p:nvSpPr>
          <p:cNvPr id="94" name="“在此键入引文。”"/>
          <p:cNvSpPr txBox="1">
            <a:spLocks noGrp="1"/>
          </p:cNvSpPr>
          <p:nvPr>
            <p:ph type="body" sz="quarter" idx="22"/>
          </p:nvPr>
        </p:nvSpPr>
        <p:spPr>
          <a:xfrm>
            <a:off x="2387600" y="6013450"/>
            <a:ext cx="19621500" cy="952501"/>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“在此键入引文。”</a:t>
            </a:r>
          </a:p>
        </p:txBody>
      </p:sp>
      <p:sp>
        <p:nvSpPr>
          <p:cNvPr id="95"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照片">
    <p:spTree>
      <p:nvGrpSpPr>
        <p:cNvPr id="1" name=""/>
        <p:cNvGrpSpPr/>
        <p:nvPr/>
      </p:nvGrpSpPr>
      <p:grpSpPr>
        <a:xfrm>
          <a:off x="0" y="0"/>
          <a:ext cx="0" cy="0"/>
          <a:chOff x="0" y="0"/>
          <a:chExt cx="0" cy="0"/>
        </a:xfrm>
      </p:grpSpPr>
      <p:sp>
        <p:nvSpPr>
          <p:cNvPr id="102" name="从草地沙丘上欣赏海滩和大海的视图"/>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10"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文本"/>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标题文本</a:t>
            </a:r>
          </a:p>
        </p:txBody>
      </p:sp>
      <p:sp>
        <p:nvSpPr>
          <p:cNvPr id="3" name="正文级别 1…"/>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正文级别 1</a:t>
            </a:r>
          </a:p>
          <a:p>
            <a:pPr lvl="1"/>
            <a:r>
              <a:t>正文级别 2</a:t>
            </a:r>
          </a:p>
          <a:p>
            <a:pPr lvl="2"/>
            <a:r>
              <a:t>正文级别 3</a:t>
            </a:r>
          </a:p>
          <a:p>
            <a:pPr lvl="3"/>
            <a:r>
              <a:t>正文级别 4</a:t>
            </a:r>
          </a:p>
          <a:p>
            <a:pPr lvl="4"/>
            <a:r>
              <a:t>正文级别 5</a:t>
            </a:r>
          </a:p>
        </p:txBody>
      </p:sp>
      <p:sp>
        <p:nvSpPr>
          <p:cNvPr id="4" name="幻灯片编号"/>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refactoringguru.cn/design-patterns/factory-method/java/example" TargetMode="External"/><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refactoringguru.cn/design-patterns/abstract-factory" TargetMode="External"/><Relationship Id="rId7" Type="http://schemas.openxmlformats.org/officeDocument/2006/relationships/hyperlink" Target="https://refactoringguru.cn/design-patterns/template-method" TargetMode="External"/><Relationship Id="rId2" Type="http://schemas.openxmlformats.org/officeDocument/2006/relationships/hyperlink" Target="https://refactoringguru.cn/design-patterns/factory-method" TargetMode="External"/><Relationship Id="rId1" Type="http://schemas.openxmlformats.org/officeDocument/2006/relationships/slideLayout" Target="../slideLayouts/slideLayout6.xml"/><Relationship Id="rId6" Type="http://schemas.openxmlformats.org/officeDocument/2006/relationships/hyperlink" Target="https://refactoringguru.cn/design-patterns/iterator" TargetMode="External"/><Relationship Id="rId5" Type="http://schemas.openxmlformats.org/officeDocument/2006/relationships/hyperlink" Target="https://refactoringguru.cn/design-patterns/builder" TargetMode="External"/><Relationship Id="rId4" Type="http://schemas.openxmlformats.org/officeDocument/2006/relationships/hyperlink" Target="https://refactoringguru.cn/design-patterns/prototyp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Lesson 02 Factory Method"/>
          <p:cNvSpPr txBox="1">
            <a:spLocks noGrp="1"/>
          </p:cNvSpPr>
          <p:nvPr>
            <p:ph type="ctrTitle"/>
          </p:nvPr>
        </p:nvSpPr>
        <p:spPr>
          <a:prstGeom prst="rect">
            <a:avLst/>
          </a:prstGeom>
        </p:spPr>
        <p:txBody>
          <a:bodyPr/>
          <a:lstStyle/>
          <a:p>
            <a:r>
              <a:t>Lesson 02 Factory Method</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意图"/>
          <p:cNvSpPr txBox="1">
            <a:spLocks noGrp="1"/>
          </p:cNvSpPr>
          <p:nvPr>
            <p:ph type="title"/>
          </p:nvPr>
        </p:nvSpPr>
        <p:spPr>
          <a:prstGeom prst="rect">
            <a:avLst/>
          </a:prstGeom>
        </p:spPr>
        <p:txBody>
          <a:bodyPr/>
          <a:lstStyle>
            <a:lvl1pPr algn="l" defTabSz="457200">
              <a:spcBef>
                <a:spcPts val="2400"/>
              </a:spcBef>
              <a:defRPr sz="6400" b="1">
                <a:solidFill>
                  <a:srgbClr val="444444"/>
                </a:solidFill>
                <a:latin typeface="PT Sans"/>
                <a:ea typeface="PT Sans"/>
                <a:cs typeface="PT Sans"/>
                <a:sym typeface="PT Sans"/>
              </a:defRPr>
            </a:lvl1pPr>
          </a:lstStyle>
          <a:p>
            <a:r>
              <a:t>意图</a:t>
            </a:r>
          </a:p>
        </p:txBody>
      </p:sp>
      <p:sp>
        <p:nvSpPr>
          <p:cNvPr id="122" name="工厂方法模式是一种创建型设计模式， 其在父类中提供一个创建对象的方法， 允许子类决定实例化对象的类型。"/>
          <p:cNvSpPr txBox="1">
            <a:spLocks noGrp="1"/>
          </p:cNvSpPr>
          <p:nvPr>
            <p:ph type="body" idx="1"/>
          </p:nvPr>
        </p:nvSpPr>
        <p:spPr>
          <a:prstGeom prst="rect">
            <a:avLst/>
          </a:prstGeom>
        </p:spPr>
        <p:txBody>
          <a:bodyPr anchor="t"/>
          <a:lstStyle/>
          <a:p>
            <a:pPr marL="0" indent="0" algn="just" defTabSz="457200">
              <a:spcBef>
                <a:spcPts val="2400"/>
              </a:spcBef>
              <a:buSzTx/>
              <a:buNone/>
              <a:defRPr sz="3600">
                <a:solidFill>
                  <a:srgbClr val="444444"/>
                </a:solidFill>
                <a:latin typeface="PT Sans"/>
                <a:ea typeface="PT Sans"/>
                <a:cs typeface="PT Sans"/>
                <a:sym typeface="PT Sans"/>
              </a:defRPr>
            </a:pPr>
            <a:r>
              <a:rPr b="1" dirty="0" err="1"/>
              <a:t>工厂方法模式</a:t>
            </a:r>
            <a:r>
              <a:rPr dirty="0" err="1"/>
              <a:t>是一种创建型设计模式</a:t>
            </a:r>
            <a:r>
              <a:rPr dirty="0"/>
              <a:t>， </a:t>
            </a:r>
            <a:r>
              <a:rPr dirty="0" err="1"/>
              <a:t>其在父类中提供一个创建对象的方法</a:t>
            </a:r>
            <a:r>
              <a:rPr dirty="0"/>
              <a:t>， </a:t>
            </a:r>
            <a:r>
              <a:rPr dirty="0" err="1"/>
              <a:t>允许子类决定实例化对象的类型</a:t>
            </a:r>
            <a:r>
              <a:rPr dirty="0"/>
              <a:t>。</a:t>
            </a:r>
          </a:p>
        </p:txBody>
      </p:sp>
      <p:pic>
        <p:nvPicPr>
          <p:cNvPr id="123" name="factory-method-zh-2x.png" descr="factory-method-zh-2x.png"/>
          <p:cNvPicPr>
            <a:picLocks noChangeAspect="1"/>
          </p:cNvPicPr>
          <p:nvPr/>
        </p:nvPicPr>
        <p:blipFill>
          <a:blip r:embed="rId2"/>
          <a:stretch>
            <a:fillRect/>
          </a:stretch>
        </p:blipFill>
        <p:spPr>
          <a:xfrm>
            <a:off x="5882655" y="4665245"/>
            <a:ext cx="11938520" cy="7461575"/>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问题"/>
          <p:cNvSpPr txBox="1">
            <a:spLocks noGrp="1"/>
          </p:cNvSpPr>
          <p:nvPr>
            <p:ph type="title"/>
          </p:nvPr>
        </p:nvSpPr>
        <p:spPr>
          <a:prstGeom prst="rect">
            <a:avLst/>
          </a:prstGeom>
        </p:spPr>
        <p:txBody>
          <a:bodyPr/>
          <a:lstStyle>
            <a:lvl1pPr algn="l" defTabSz="457200">
              <a:spcBef>
                <a:spcPts val="2400"/>
              </a:spcBef>
              <a:defRPr sz="6400" b="1">
                <a:solidFill>
                  <a:srgbClr val="444444"/>
                </a:solidFill>
                <a:latin typeface="PT Sans"/>
                <a:ea typeface="PT Sans"/>
                <a:cs typeface="PT Sans"/>
                <a:sym typeface="PT Sans"/>
              </a:defRPr>
            </a:lvl1pPr>
          </a:lstStyle>
          <a:p>
            <a:r>
              <a:t>问题</a:t>
            </a:r>
          </a:p>
        </p:txBody>
      </p:sp>
      <p:sp>
        <p:nvSpPr>
          <p:cNvPr id="126" name="假设你正在开发一款物流管理应用。 最初版本只能处理卡车运输， 因此大部分代码都在位于名为卡车的类中。一段时间后， 这款应用变得极受欢迎。 你每天都能收到十几次来自海运公司的请求，希望应用能够支持海上物流功能。"/>
          <p:cNvSpPr txBox="1">
            <a:spLocks noGrp="1"/>
          </p:cNvSpPr>
          <p:nvPr>
            <p:ph type="body" idx="1"/>
          </p:nvPr>
        </p:nvSpPr>
        <p:spPr>
          <a:prstGeom prst="rect">
            <a:avLst/>
          </a:prstGeom>
        </p:spPr>
        <p:txBody>
          <a:bodyPr anchor="t"/>
          <a:lstStyle/>
          <a:p>
            <a:pPr marL="0" indent="0" algn="just" defTabSz="457200">
              <a:spcBef>
                <a:spcPts val="2400"/>
              </a:spcBef>
              <a:buSzTx/>
              <a:buNone/>
              <a:defRPr sz="3600">
                <a:solidFill>
                  <a:srgbClr val="444444"/>
                </a:solidFill>
                <a:latin typeface="PT Sans"/>
                <a:ea typeface="PT Sans"/>
                <a:cs typeface="PT Sans"/>
                <a:sym typeface="PT Sans"/>
              </a:defRPr>
            </a:pPr>
            <a:r>
              <a:rPr dirty="0" err="1"/>
              <a:t>假设你正在开发一款物流管理应用</a:t>
            </a:r>
            <a:r>
              <a:rPr dirty="0"/>
              <a:t>。 </a:t>
            </a:r>
            <a:r>
              <a:rPr dirty="0" err="1"/>
              <a:t>最初版本只能处理卡车运输</a:t>
            </a:r>
            <a:r>
              <a:rPr dirty="0"/>
              <a:t>， </a:t>
            </a:r>
            <a:r>
              <a:rPr dirty="0" err="1"/>
              <a:t>因此大部分代码都在位于名为</a:t>
            </a:r>
            <a:r>
              <a:rPr dirty="0" err="1">
                <a:latin typeface="Menlo Regular"/>
                <a:ea typeface="Menlo Regular"/>
                <a:cs typeface="Menlo Regular"/>
                <a:sym typeface="Menlo Regular"/>
              </a:rPr>
              <a:t>卡车</a:t>
            </a:r>
            <a:r>
              <a:rPr dirty="0" err="1"/>
              <a:t>的类中。一段时间后</a:t>
            </a:r>
            <a:r>
              <a:rPr dirty="0"/>
              <a:t>， </a:t>
            </a:r>
            <a:r>
              <a:rPr dirty="0" err="1"/>
              <a:t>这款应用变得极受欢迎</a:t>
            </a:r>
            <a:r>
              <a:rPr dirty="0"/>
              <a:t>。 </a:t>
            </a:r>
            <a:r>
              <a:rPr dirty="0" err="1"/>
              <a:t>你每天都能收到十几次来自海运公司的请求，希望应用能够支持海上物流功能</a:t>
            </a:r>
            <a:r>
              <a:rPr dirty="0"/>
              <a:t>。</a:t>
            </a:r>
          </a:p>
        </p:txBody>
      </p:sp>
      <p:pic>
        <p:nvPicPr>
          <p:cNvPr id="127" name="problem1-zh-2x.png" descr="problem1-zh-2x.png"/>
          <p:cNvPicPr>
            <a:picLocks noChangeAspect="1"/>
          </p:cNvPicPr>
          <p:nvPr/>
        </p:nvPicPr>
        <p:blipFill>
          <a:blip r:embed="rId2"/>
          <a:stretch>
            <a:fillRect/>
          </a:stretch>
        </p:blipFill>
        <p:spPr>
          <a:xfrm>
            <a:off x="1673485" y="6376538"/>
            <a:ext cx="8962800" cy="3734501"/>
          </a:xfrm>
          <a:prstGeom prst="rect">
            <a:avLst/>
          </a:prstGeom>
          <a:ln w="12700">
            <a:miter lim="400000"/>
          </a:ln>
        </p:spPr>
      </p:pic>
      <p:sp>
        <p:nvSpPr>
          <p:cNvPr id="128" name="如果代码其余部分与现有类已经存在耦合关系， 那么向程序中添加新类其实并没有那么容易。…"/>
          <p:cNvSpPr txBox="1"/>
          <p:nvPr/>
        </p:nvSpPr>
        <p:spPr>
          <a:xfrm>
            <a:off x="11672984" y="5616461"/>
            <a:ext cx="10952852" cy="70320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defRPr sz="3600" b="0">
                <a:solidFill>
                  <a:srgbClr val="999999"/>
                </a:solidFill>
                <a:latin typeface="PT Sans"/>
                <a:ea typeface="PT Sans"/>
                <a:cs typeface="PT Sans"/>
                <a:sym typeface="PT Sans"/>
              </a:defRPr>
            </a:pPr>
            <a:r>
              <a:rPr dirty="0" err="1"/>
              <a:t>如果代码其余部分与现有类已经存在耦合关系</a:t>
            </a:r>
            <a:r>
              <a:rPr dirty="0"/>
              <a:t>， </a:t>
            </a:r>
            <a:r>
              <a:rPr dirty="0" err="1"/>
              <a:t>那么向程序中添加新类其实并没有那么容易</a:t>
            </a:r>
            <a:r>
              <a:rPr dirty="0"/>
              <a:t>。</a:t>
            </a:r>
          </a:p>
          <a:p>
            <a:pPr defTabSz="457200">
              <a:defRPr sz="3600" b="0">
                <a:solidFill>
                  <a:srgbClr val="999999"/>
                </a:solidFill>
                <a:latin typeface="PT Sans"/>
                <a:ea typeface="PT Sans"/>
                <a:cs typeface="PT Sans"/>
                <a:sym typeface="PT Sans"/>
              </a:defRPr>
            </a:pPr>
            <a:endParaRPr dirty="0"/>
          </a:p>
          <a:p>
            <a:pPr algn="just" defTabSz="457200">
              <a:spcBef>
                <a:spcPts val="2400"/>
              </a:spcBef>
              <a:defRPr sz="3600" b="0">
                <a:solidFill>
                  <a:srgbClr val="444444"/>
                </a:solidFill>
                <a:latin typeface="PT Sans"/>
                <a:ea typeface="PT Sans"/>
                <a:cs typeface="PT Sans"/>
                <a:sym typeface="PT Sans"/>
              </a:defRPr>
            </a:pPr>
            <a:r>
              <a:rPr dirty="0" err="1"/>
              <a:t>这可是个好消息</a:t>
            </a:r>
            <a:r>
              <a:rPr dirty="0"/>
              <a:t>。 </a:t>
            </a:r>
            <a:r>
              <a:rPr dirty="0" err="1"/>
              <a:t>但是代码问题该如何处理呢</a:t>
            </a:r>
            <a:r>
              <a:rPr dirty="0"/>
              <a:t>？ </a:t>
            </a:r>
            <a:r>
              <a:rPr dirty="0" err="1"/>
              <a:t>目前</a:t>
            </a:r>
            <a:r>
              <a:rPr dirty="0"/>
              <a:t>， </a:t>
            </a:r>
            <a:r>
              <a:rPr dirty="0" err="1"/>
              <a:t>大部分代码都与</a:t>
            </a:r>
            <a:r>
              <a:rPr dirty="0"/>
              <a:t> </a:t>
            </a:r>
            <a:r>
              <a:rPr dirty="0" err="1">
                <a:latin typeface="Menlo Regular"/>
                <a:ea typeface="Menlo Regular"/>
                <a:cs typeface="Menlo Regular"/>
                <a:sym typeface="Menlo Regular"/>
              </a:rPr>
              <a:t>卡车</a:t>
            </a:r>
            <a:r>
              <a:rPr dirty="0" err="1"/>
              <a:t>类相关</a:t>
            </a:r>
            <a:r>
              <a:rPr dirty="0"/>
              <a:t>。 </a:t>
            </a:r>
            <a:r>
              <a:rPr dirty="0" err="1"/>
              <a:t>在程序中添加</a:t>
            </a:r>
            <a:r>
              <a:rPr dirty="0"/>
              <a:t> </a:t>
            </a:r>
            <a:r>
              <a:rPr dirty="0" err="1">
                <a:latin typeface="Menlo Regular"/>
                <a:ea typeface="Menlo Regular"/>
                <a:cs typeface="Menlo Regular"/>
                <a:sym typeface="Menlo Regular"/>
              </a:rPr>
              <a:t>轮船</a:t>
            </a:r>
            <a:r>
              <a:rPr dirty="0" err="1"/>
              <a:t>类需要修改全部代码</a:t>
            </a:r>
            <a:r>
              <a:rPr dirty="0"/>
              <a:t>。 </a:t>
            </a:r>
            <a:r>
              <a:rPr dirty="0" err="1"/>
              <a:t>更糟糕的是</a:t>
            </a:r>
            <a:r>
              <a:rPr dirty="0"/>
              <a:t>， </a:t>
            </a:r>
            <a:r>
              <a:rPr dirty="0" err="1"/>
              <a:t>如果你以后需要在程序中支持另外一种运输方式</a:t>
            </a:r>
            <a:r>
              <a:rPr dirty="0"/>
              <a:t>， </a:t>
            </a:r>
            <a:r>
              <a:rPr dirty="0" err="1"/>
              <a:t>很可能需要再次对这些代码进行大幅修改</a:t>
            </a:r>
            <a:r>
              <a:rPr dirty="0"/>
              <a:t>。</a:t>
            </a:r>
          </a:p>
          <a:p>
            <a:pPr algn="just" defTabSz="457200">
              <a:defRPr sz="3600" b="0">
                <a:solidFill>
                  <a:srgbClr val="444444"/>
                </a:solidFill>
                <a:latin typeface="PT Sans"/>
                <a:ea typeface="PT Sans"/>
                <a:cs typeface="PT Sans"/>
                <a:sym typeface="PT Sans"/>
              </a:defRPr>
            </a:pPr>
            <a:r>
              <a:rPr dirty="0" err="1"/>
              <a:t>最后</a:t>
            </a:r>
            <a:r>
              <a:rPr dirty="0"/>
              <a:t>， </a:t>
            </a:r>
            <a:r>
              <a:rPr dirty="0" err="1"/>
              <a:t>你将不得不编写繁复的代码</a:t>
            </a:r>
            <a:r>
              <a:rPr dirty="0"/>
              <a:t>， </a:t>
            </a:r>
            <a:r>
              <a:rPr dirty="0" err="1"/>
              <a:t>根据不同的运输对象类</a:t>
            </a:r>
            <a:r>
              <a:rPr dirty="0"/>
              <a:t>， </a:t>
            </a:r>
            <a:r>
              <a:rPr dirty="0" err="1"/>
              <a:t>在应用中进行不同的处理</a:t>
            </a:r>
            <a:r>
              <a:rPr dirty="0"/>
              <a:t>。</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解决方案"/>
          <p:cNvSpPr txBox="1">
            <a:spLocks noGrp="1"/>
          </p:cNvSpPr>
          <p:nvPr>
            <p:ph type="title"/>
          </p:nvPr>
        </p:nvSpPr>
        <p:spPr>
          <a:prstGeom prst="rect">
            <a:avLst/>
          </a:prstGeom>
        </p:spPr>
        <p:txBody>
          <a:bodyPr/>
          <a:lstStyle>
            <a:lvl1pPr algn="l" defTabSz="457200">
              <a:spcBef>
                <a:spcPts val="2400"/>
              </a:spcBef>
              <a:defRPr sz="6400" b="1">
                <a:solidFill>
                  <a:srgbClr val="444444"/>
                </a:solidFill>
                <a:latin typeface="PT Sans"/>
                <a:ea typeface="PT Sans"/>
                <a:cs typeface="PT Sans"/>
                <a:sym typeface="PT Sans"/>
              </a:defRPr>
            </a:lvl1pPr>
          </a:lstStyle>
          <a:p>
            <a:r>
              <a:t>解决方案</a:t>
            </a:r>
          </a:p>
        </p:txBody>
      </p:sp>
      <p:sp>
        <p:nvSpPr>
          <p:cNvPr id="131" name="工厂方法模式建议使用特殊的工厂方法代替对于对象构造函数的直接调用 （即使用 new运算符）。 不用担心， 对象仍将通过 new运算符创建， 只是该运算符改在工厂方法中调用罢了。 工厂方法返回的对象通常被称作 “产品”。"/>
          <p:cNvSpPr txBox="1">
            <a:spLocks noGrp="1"/>
          </p:cNvSpPr>
          <p:nvPr>
            <p:ph type="body" idx="1"/>
          </p:nvPr>
        </p:nvSpPr>
        <p:spPr>
          <a:prstGeom prst="rect">
            <a:avLst/>
          </a:prstGeom>
        </p:spPr>
        <p:txBody>
          <a:bodyPr anchor="t"/>
          <a:lstStyle/>
          <a:p>
            <a:pPr marL="0" indent="0" algn="just" defTabSz="457200">
              <a:spcBef>
                <a:spcPts val="2400"/>
              </a:spcBef>
              <a:buSzTx/>
              <a:buNone/>
              <a:defRPr sz="3600">
                <a:solidFill>
                  <a:srgbClr val="444444"/>
                </a:solidFill>
                <a:latin typeface="PT Sans"/>
                <a:ea typeface="PT Sans"/>
                <a:cs typeface="PT Sans"/>
                <a:sym typeface="PT Sans"/>
              </a:defRPr>
            </a:pPr>
            <a:r>
              <a:t>工厂方法模式建议使用特殊的工厂方法代替对于对象构造函数的直接调用 （即使用 </a:t>
            </a:r>
            <a:r>
              <a:rPr>
                <a:latin typeface="Menlo Regular"/>
                <a:ea typeface="Menlo Regular"/>
                <a:cs typeface="Menlo Regular"/>
                <a:sym typeface="Menlo Regular"/>
              </a:rPr>
              <a:t>new</a:t>
            </a:r>
            <a:r>
              <a:t>运算符）。 不用担心， 对象仍将通过 </a:t>
            </a:r>
            <a:r>
              <a:rPr>
                <a:latin typeface="Menlo Regular"/>
                <a:ea typeface="Menlo Regular"/>
                <a:cs typeface="Menlo Regular"/>
                <a:sym typeface="Menlo Regular"/>
              </a:rPr>
              <a:t>new</a:t>
            </a:r>
            <a:r>
              <a:t>运算符创建， 只是该运算符改在工厂方法中调用罢了。 工厂方法返回的对象通常被称作 </a:t>
            </a:r>
            <a:r>
              <a:rPr>
                <a:latin typeface="PingFang SC Regular"/>
                <a:ea typeface="PingFang SC Regular"/>
                <a:cs typeface="PingFang SC Regular"/>
                <a:sym typeface="PingFang SC Regular"/>
              </a:rPr>
              <a:t>“</a:t>
            </a:r>
            <a:r>
              <a:t>产品</a:t>
            </a:r>
            <a:r>
              <a:rPr>
                <a:latin typeface="PingFang SC Regular"/>
                <a:ea typeface="PingFang SC Regular"/>
                <a:cs typeface="PingFang SC Regular"/>
                <a:sym typeface="PingFang SC Regular"/>
              </a:rPr>
              <a:t>”</a:t>
            </a:r>
            <a:r>
              <a:t>。</a:t>
            </a:r>
          </a:p>
        </p:txBody>
      </p:sp>
      <p:pic>
        <p:nvPicPr>
          <p:cNvPr id="132" name="solution1-2x.png" descr="solution1-2x.png"/>
          <p:cNvPicPr>
            <a:picLocks noChangeAspect="1"/>
          </p:cNvPicPr>
          <p:nvPr/>
        </p:nvPicPr>
        <p:blipFill>
          <a:blip r:embed="rId2"/>
          <a:stretch>
            <a:fillRect/>
          </a:stretch>
        </p:blipFill>
        <p:spPr>
          <a:xfrm>
            <a:off x="4701172" y="5568050"/>
            <a:ext cx="12997633" cy="5660260"/>
          </a:xfrm>
          <a:prstGeom prst="rect">
            <a:avLst/>
          </a:prstGeom>
          <a:ln w="12700">
            <a:miter lim="400000"/>
          </a:ln>
        </p:spPr>
      </p:pic>
      <p:sp>
        <p:nvSpPr>
          <p:cNvPr id="133" name="子类可以修改工厂方法返回的对象类型。"/>
          <p:cNvSpPr txBox="1"/>
          <p:nvPr/>
        </p:nvSpPr>
        <p:spPr>
          <a:xfrm>
            <a:off x="7282725" y="11681473"/>
            <a:ext cx="7429501" cy="673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defRPr sz="3200" b="0">
                <a:solidFill>
                  <a:srgbClr val="999999"/>
                </a:solidFill>
                <a:latin typeface="PT Sans"/>
                <a:ea typeface="PT Sans"/>
                <a:cs typeface="PT Sans"/>
                <a:sym typeface="PT Sans"/>
              </a:defRPr>
            </a:lvl1pPr>
          </a:lstStyle>
          <a:p>
            <a:r>
              <a:t>子类可以修改工厂方法返回的对象类型。</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举例来说， 卡车Truck和 轮船Ship类都必须实现 运输Transport接口， 该接口声明了一个名为 deliver交付的方法。 每个类都将以不同的方式实现该方法： 卡车走陆路交付货物， 轮船走海路交付货物。 陆路运输RoadLogistics类中的工厂方法返回卡车对象， 而 海路运输SeaLogistics类则返回轮船对象。"/>
          <p:cNvSpPr txBox="1">
            <a:spLocks noGrp="1"/>
          </p:cNvSpPr>
          <p:nvPr>
            <p:ph type="body" idx="1"/>
          </p:nvPr>
        </p:nvSpPr>
        <p:spPr>
          <a:prstGeom prst="rect">
            <a:avLst/>
          </a:prstGeom>
        </p:spPr>
        <p:txBody>
          <a:bodyPr anchor="t"/>
          <a:lstStyle/>
          <a:p>
            <a:pPr marL="0" indent="0" algn="just" defTabSz="457200">
              <a:spcBef>
                <a:spcPts val="2400"/>
              </a:spcBef>
              <a:buSzTx/>
              <a:buNone/>
              <a:defRPr sz="3600">
                <a:solidFill>
                  <a:srgbClr val="444444"/>
                </a:solidFill>
                <a:latin typeface="PT Sans"/>
                <a:ea typeface="PT Sans"/>
                <a:cs typeface="PT Sans"/>
                <a:sym typeface="PT Sans"/>
              </a:defRPr>
            </a:pPr>
            <a:r>
              <a:t>举例来说， </a:t>
            </a:r>
            <a:r>
              <a:rPr>
                <a:latin typeface="Menlo Regular"/>
                <a:ea typeface="Menlo Regular"/>
                <a:cs typeface="Menlo Regular"/>
                <a:sym typeface="Menlo Regular"/>
              </a:rPr>
              <a:t>卡车Truck</a:t>
            </a:r>
            <a:r>
              <a:t>和 </a:t>
            </a:r>
            <a:r>
              <a:rPr>
                <a:latin typeface="Menlo Regular"/>
                <a:ea typeface="Menlo Regular"/>
                <a:cs typeface="Menlo Regular"/>
                <a:sym typeface="Menlo Regular"/>
              </a:rPr>
              <a:t>轮船Ship</a:t>
            </a:r>
            <a:r>
              <a:t>类都必须实现 </a:t>
            </a:r>
            <a:r>
              <a:rPr>
                <a:latin typeface="Menlo Regular"/>
                <a:ea typeface="Menlo Regular"/>
                <a:cs typeface="Menlo Regular"/>
                <a:sym typeface="Menlo Regular"/>
              </a:rPr>
              <a:t>运输Transport</a:t>
            </a:r>
            <a:r>
              <a:t>接口， 该接口声明了一个名为 </a:t>
            </a:r>
            <a:r>
              <a:rPr>
                <a:latin typeface="Menlo Regular"/>
                <a:ea typeface="Menlo Regular"/>
                <a:cs typeface="Menlo Regular"/>
                <a:sym typeface="Menlo Regular"/>
              </a:rPr>
              <a:t>deliver交付</a:t>
            </a:r>
            <a:r>
              <a:t>的方法。 每个类都将以不同的方式实现该方法： 卡车走陆路交付货物， 轮船走海路交付货物。 </a:t>
            </a:r>
            <a:r>
              <a:rPr>
                <a:latin typeface="Menlo Regular"/>
                <a:ea typeface="Menlo Regular"/>
                <a:cs typeface="Menlo Regular"/>
                <a:sym typeface="Menlo Regular"/>
              </a:rPr>
              <a:t>陆路运输Road­Logistics</a:t>
            </a:r>
            <a:r>
              <a:t>类中的工厂方法返回卡车对象， 而 </a:t>
            </a:r>
            <a:r>
              <a:rPr>
                <a:latin typeface="Menlo Regular"/>
                <a:ea typeface="Menlo Regular"/>
                <a:cs typeface="Menlo Regular"/>
                <a:sym typeface="Menlo Regular"/>
              </a:rPr>
              <a:t>海路运输Sea­Logistics</a:t>
            </a:r>
            <a:r>
              <a:t>类则返回轮船对象。</a:t>
            </a:r>
          </a:p>
        </p:txBody>
      </p:sp>
      <p:pic>
        <p:nvPicPr>
          <p:cNvPr id="136" name="solution3-zh-2x.png" descr="solution3-zh-2x.png"/>
          <p:cNvPicPr>
            <a:picLocks noChangeAspect="1"/>
          </p:cNvPicPr>
          <p:nvPr/>
        </p:nvPicPr>
        <p:blipFill>
          <a:blip r:embed="rId2"/>
          <a:stretch>
            <a:fillRect/>
          </a:stretch>
        </p:blipFill>
        <p:spPr>
          <a:xfrm>
            <a:off x="2517619" y="5191725"/>
            <a:ext cx="11430028" cy="6250797"/>
          </a:xfrm>
          <a:prstGeom prst="rect">
            <a:avLst/>
          </a:prstGeom>
          <a:ln w="12700">
            <a:miter lim="400000"/>
          </a:ln>
        </p:spPr>
      </p:pic>
      <p:sp>
        <p:nvSpPr>
          <p:cNvPr id="137" name="调用工厂方法的代码 （通常被称为客户端代码） 无需了解不同子类返回实际对象之间的差别。 客户端将所有产品视为抽象的 运输 。 客户端知道所有运输对象都提供 交付方法， 但是并不关心其具体实现方式。"/>
          <p:cNvSpPr txBox="1"/>
          <p:nvPr/>
        </p:nvSpPr>
        <p:spPr>
          <a:xfrm>
            <a:off x="14829006" y="5693275"/>
            <a:ext cx="7896876" cy="41836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defTabSz="457200">
              <a:defRPr sz="3600" b="0">
                <a:solidFill>
                  <a:srgbClr val="444444"/>
                </a:solidFill>
                <a:latin typeface="PT Sans"/>
                <a:ea typeface="PT Sans"/>
                <a:cs typeface="PT Sans"/>
                <a:sym typeface="PT Sans"/>
              </a:defRPr>
            </a:pPr>
            <a:r>
              <a:t>调用工厂方法的代码 （通常被称为客户端代码） 无需了解不同子类返回实际对象之间的差别。 客户端将所有产品视为抽象的 </a:t>
            </a:r>
            <a:r>
              <a:rPr>
                <a:latin typeface="Menlo Regular"/>
                <a:ea typeface="Menlo Regular"/>
                <a:cs typeface="Menlo Regular"/>
                <a:sym typeface="Menlo Regular"/>
              </a:rPr>
              <a:t>运输</a:t>
            </a:r>
            <a:r>
              <a:t> 。 客户端知道所有运输对象都提供 </a:t>
            </a:r>
            <a:r>
              <a:rPr>
                <a:latin typeface="Menlo Regular"/>
                <a:ea typeface="Menlo Regular"/>
                <a:cs typeface="Menlo Regular"/>
                <a:sym typeface="Menlo Regular"/>
              </a:rPr>
              <a:t>交付</a:t>
            </a:r>
            <a:r>
              <a:t>方法， 但是并不关心其具体实现方式。</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工厂方法模式结构"/>
          <p:cNvSpPr txBox="1">
            <a:spLocks noGrp="1"/>
          </p:cNvSpPr>
          <p:nvPr>
            <p:ph type="title"/>
          </p:nvPr>
        </p:nvSpPr>
        <p:spPr>
          <a:prstGeom prst="rect">
            <a:avLst/>
          </a:prstGeom>
        </p:spPr>
        <p:txBody>
          <a:bodyPr/>
          <a:lstStyle>
            <a:lvl1pPr algn="l" defTabSz="457200">
              <a:spcBef>
                <a:spcPts val="2400"/>
              </a:spcBef>
              <a:defRPr sz="6400" b="1">
                <a:solidFill>
                  <a:srgbClr val="444444"/>
                </a:solidFill>
                <a:latin typeface="PT Sans"/>
                <a:ea typeface="PT Sans"/>
                <a:cs typeface="PT Sans"/>
                <a:sym typeface="PT Sans"/>
              </a:defRPr>
            </a:lvl1pPr>
          </a:lstStyle>
          <a:p>
            <a:r>
              <a:t>工厂方法模式结构</a:t>
            </a:r>
          </a:p>
        </p:txBody>
      </p:sp>
      <p:pic>
        <p:nvPicPr>
          <p:cNvPr id="140" name="截屏2024-02-25 10.47.25.png" descr="截屏2024-02-25 10.47.25.png"/>
          <p:cNvPicPr>
            <a:picLocks noChangeAspect="1"/>
          </p:cNvPicPr>
          <p:nvPr/>
        </p:nvPicPr>
        <p:blipFill>
          <a:blip r:embed="rId2"/>
          <a:stretch>
            <a:fillRect/>
          </a:stretch>
        </p:blipFill>
        <p:spPr>
          <a:xfrm>
            <a:off x="3902697" y="2269581"/>
            <a:ext cx="14908125" cy="11090819"/>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伪代码"/>
          <p:cNvSpPr txBox="1">
            <a:spLocks noGrp="1"/>
          </p:cNvSpPr>
          <p:nvPr>
            <p:ph type="title"/>
          </p:nvPr>
        </p:nvSpPr>
        <p:spPr>
          <a:prstGeom prst="rect">
            <a:avLst/>
          </a:prstGeom>
        </p:spPr>
        <p:txBody>
          <a:bodyPr/>
          <a:lstStyle>
            <a:lvl1pPr algn="l" defTabSz="457200">
              <a:spcBef>
                <a:spcPts val="2400"/>
              </a:spcBef>
              <a:defRPr sz="6400" b="1">
                <a:solidFill>
                  <a:srgbClr val="444444"/>
                </a:solidFill>
                <a:latin typeface="PT Sans"/>
                <a:ea typeface="PT Sans"/>
                <a:cs typeface="PT Sans"/>
                <a:sym typeface="PT Sans"/>
              </a:defRPr>
            </a:lvl1pPr>
          </a:lstStyle>
          <a:p>
            <a:r>
              <a:t>伪代码</a:t>
            </a:r>
          </a:p>
        </p:txBody>
      </p:sp>
      <p:pic>
        <p:nvPicPr>
          <p:cNvPr id="143" name="example-2x.png" descr="example-2x.png"/>
          <p:cNvPicPr>
            <a:picLocks noChangeAspect="1"/>
          </p:cNvPicPr>
          <p:nvPr/>
        </p:nvPicPr>
        <p:blipFill>
          <a:blip r:embed="rId2"/>
          <a:stretch>
            <a:fillRect/>
          </a:stretch>
        </p:blipFill>
        <p:spPr>
          <a:xfrm>
            <a:off x="5765893" y="3713879"/>
            <a:ext cx="11933408" cy="7458380"/>
          </a:xfrm>
          <a:prstGeom prst="rect">
            <a:avLst/>
          </a:prstGeom>
          <a:ln w="12700">
            <a:miter lim="400000"/>
          </a:ln>
        </p:spPr>
      </p:pic>
      <p:sp>
        <p:nvSpPr>
          <p:cNvPr id="144" name="跨平台对话框示例。"/>
          <p:cNvSpPr txBox="1"/>
          <p:nvPr/>
        </p:nvSpPr>
        <p:spPr>
          <a:xfrm>
            <a:off x="10761047" y="11858006"/>
            <a:ext cx="1943101" cy="3868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defTabSz="457200">
              <a:defRPr sz="1600" b="0">
                <a:solidFill>
                  <a:srgbClr val="999999"/>
                </a:solidFill>
                <a:latin typeface="PT Sans"/>
                <a:ea typeface="PT Sans"/>
                <a:cs typeface="PT Sans"/>
                <a:sym typeface="PT Sans"/>
              </a:defRPr>
            </a:pPr>
            <a:r>
              <a:rPr u="sng">
                <a:hlinkClick r:id="rId3"/>
              </a:rPr>
              <a:t>跨平台对话框示例</a:t>
            </a:r>
            <a:r>
              <a:t>。</a:t>
            </a:r>
          </a:p>
        </p:txBody>
      </p:sp>
      <p:sp>
        <p:nvSpPr>
          <p:cNvPr id="145" name="以下示例演示了如何使用工厂方法开发跨平台 UI （用户界面） 组件， 并同时避免客户代码与具体 UI 类之间的耦合。"/>
          <p:cNvSpPr txBox="1"/>
          <p:nvPr/>
        </p:nvSpPr>
        <p:spPr>
          <a:xfrm>
            <a:off x="1829161" y="2841189"/>
            <a:ext cx="21039024" cy="673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just" defTabSz="457200">
              <a:spcBef>
                <a:spcPts val="2400"/>
              </a:spcBef>
              <a:defRPr sz="3200" b="0">
                <a:solidFill>
                  <a:srgbClr val="444444"/>
                </a:solidFill>
                <a:latin typeface="PT Sans"/>
                <a:ea typeface="PT Sans"/>
                <a:cs typeface="PT Sans"/>
                <a:sym typeface="PT Sans"/>
              </a:defRPr>
            </a:pPr>
            <a:r>
              <a:rPr dirty="0" err="1"/>
              <a:t>以下示例演示了如何使用</a:t>
            </a:r>
            <a:r>
              <a:rPr b="1" dirty="0" err="1"/>
              <a:t>工厂方法</a:t>
            </a:r>
            <a:r>
              <a:rPr dirty="0" err="1"/>
              <a:t>开发跨平台</a:t>
            </a:r>
            <a:r>
              <a:rPr dirty="0"/>
              <a:t> UI （</a:t>
            </a:r>
            <a:r>
              <a:rPr dirty="0" err="1"/>
              <a:t>用户界面</a:t>
            </a:r>
            <a:r>
              <a:rPr dirty="0"/>
              <a:t>） </a:t>
            </a:r>
            <a:r>
              <a:rPr dirty="0" err="1"/>
              <a:t>组件</a:t>
            </a:r>
            <a:r>
              <a:rPr dirty="0"/>
              <a:t>， </a:t>
            </a:r>
            <a:r>
              <a:rPr dirty="0" err="1"/>
              <a:t>并同时避免客户代码与具体</a:t>
            </a:r>
            <a:r>
              <a:rPr dirty="0"/>
              <a:t> UI </a:t>
            </a:r>
            <a:r>
              <a:rPr dirty="0" err="1"/>
              <a:t>类之间的耦合</a:t>
            </a:r>
            <a:r>
              <a:rPr dirty="0"/>
              <a:t>。</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适合应用场景"/>
          <p:cNvSpPr txBox="1">
            <a:spLocks noGrp="1"/>
          </p:cNvSpPr>
          <p:nvPr>
            <p:ph type="title"/>
          </p:nvPr>
        </p:nvSpPr>
        <p:spPr>
          <a:prstGeom prst="rect">
            <a:avLst/>
          </a:prstGeom>
        </p:spPr>
        <p:txBody>
          <a:bodyPr/>
          <a:lstStyle>
            <a:lvl1pPr algn="l" defTabSz="457200">
              <a:spcBef>
                <a:spcPts val="2400"/>
              </a:spcBef>
              <a:defRPr sz="6400" b="1">
                <a:solidFill>
                  <a:srgbClr val="444444"/>
                </a:solidFill>
                <a:latin typeface="PT Sans"/>
                <a:ea typeface="PT Sans"/>
                <a:cs typeface="PT Sans"/>
                <a:sym typeface="PT Sans"/>
              </a:defRPr>
            </a:lvl1pPr>
          </a:lstStyle>
          <a:p>
            <a:r>
              <a:t>适合应用场景</a:t>
            </a:r>
          </a:p>
        </p:txBody>
      </p:sp>
      <p:sp>
        <p:nvSpPr>
          <p:cNvPr id="148" name="当你在编写代码的过程中， 如果无法预知对象确切类别及其依赖关系时， 可使用工厂方法。…"/>
          <p:cNvSpPr txBox="1">
            <a:spLocks noGrp="1"/>
          </p:cNvSpPr>
          <p:nvPr>
            <p:ph type="body" idx="1"/>
          </p:nvPr>
        </p:nvSpPr>
        <p:spPr>
          <a:prstGeom prst="rect">
            <a:avLst/>
          </a:prstGeom>
        </p:spPr>
        <p:txBody>
          <a:bodyPr/>
          <a:lstStyle/>
          <a:p>
            <a:pPr marL="0" indent="0" algn="just" defTabSz="457200">
              <a:spcBef>
                <a:spcPts val="0"/>
              </a:spcBef>
              <a:buSzTx/>
              <a:buNone/>
              <a:defRPr sz="3200" b="1">
                <a:solidFill>
                  <a:srgbClr val="444444"/>
                </a:solidFill>
                <a:latin typeface="PT Sans"/>
                <a:ea typeface="PT Sans"/>
                <a:cs typeface="PT Sans"/>
                <a:sym typeface="PT Sans"/>
              </a:defRPr>
            </a:pPr>
            <a:r>
              <a:rPr dirty="0" err="1"/>
              <a:t>当你在编写代码的过程中</a:t>
            </a:r>
            <a:r>
              <a:rPr dirty="0"/>
              <a:t>， </a:t>
            </a:r>
            <a:r>
              <a:rPr dirty="0" err="1"/>
              <a:t>如果无法预知对象确切类别及其依赖关系时</a:t>
            </a:r>
            <a:r>
              <a:rPr dirty="0"/>
              <a:t>， </a:t>
            </a:r>
            <a:r>
              <a:rPr dirty="0" err="1"/>
              <a:t>可使用工厂方法</a:t>
            </a:r>
            <a:r>
              <a:rPr dirty="0"/>
              <a:t>。</a:t>
            </a:r>
          </a:p>
          <a:p>
            <a:pPr marL="0" indent="0" algn="just" defTabSz="457200">
              <a:spcBef>
                <a:spcPts val="2400"/>
              </a:spcBef>
              <a:buSzTx/>
              <a:buNone/>
              <a:defRPr sz="3200">
                <a:solidFill>
                  <a:srgbClr val="444444"/>
                </a:solidFill>
                <a:latin typeface="PT Sans"/>
                <a:ea typeface="PT Sans"/>
                <a:cs typeface="PT Sans"/>
                <a:sym typeface="PT Sans"/>
              </a:defRPr>
            </a:pPr>
            <a:r>
              <a:rPr dirty="0" err="1"/>
              <a:t>工厂方法将创建产品的代码与实际使用产品的代码分离</a:t>
            </a:r>
            <a:r>
              <a:rPr dirty="0"/>
              <a:t>， </a:t>
            </a:r>
            <a:r>
              <a:rPr dirty="0" err="1"/>
              <a:t>从而能在不影响其他代码的情况下扩展产品创建部分代码。例如</a:t>
            </a:r>
            <a:r>
              <a:rPr dirty="0"/>
              <a:t>， </a:t>
            </a:r>
            <a:r>
              <a:rPr dirty="0" err="1"/>
              <a:t>如果需要向应用中添加一种新产品</a:t>
            </a:r>
            <a:r>
              <a:rPr dirty="0"/>
              <a:t>， </a:t>
            </a:r>
            <a:r>
              <a:rPr dirty="0" err="1"/>
              <a:t>你只需要开发新的创建者子类</a:t>
            </a:r>
            <a:r>
              <a:rPr dirty="0"/>
              <a:t>， </a:t>
            </a:r>
            <a:r>
              <a:rPr dirty="0" err="1"/>
              <a:t>然后重写其工厂方法即可</a:t>
            </a:r>
            <a:r>
              <a:rPr dirty="0"/>
              <a:t>。</a:t>
            </a:r>
            <a:endParaRPr lang="en-US" dirty="0"/>
          </a:p>
          <a:p>
            <a:pPr marL="0" indent="0" algn="just" defTabSz="457200">
              <a:spcBef>
                <a:spcPts val="2400"/>
              </a:spcBef>
              <a:buSzTx/>
              <a:buNone/>
              <a:defRPr sz="3200">
                <a:solidFill>
                  <a:srgbClr val="444444"/>
                </a:solidFill>
                <a:latin typeface="PT Sans"/>
                <a:ea typeface="PT Sans"/>
                <a:cs typeface="PT Sans"/>
                <a:sym typeface="PT Sans"/>
              </a:defRPr>
            </a:pPr>
            <a:endParaRPr dirty="0"/>
          </a:p>
          <a:p>
            <a:pPr marL="0" indent="0" algn="just" defTabSz="457200">
              <a:spcBef>
                <a:spcPts val="0"/>
              </a:spcBef>
              <a:buSzTx/>
              <a:buNone/>
              <a:defRPr sz="3200" b="1">
                <a:solidFill>
                  <a:srgbClr val="444444"/>
                </a:solidFill>
                <a:latin typeface="PT Sans"/>
                <a:ea typeface="PT Sans"/>
                <a:cs typeface="PT Sans"/>
                <a:sym typeface="PT Sans"/>
              </a:defRPr>
            </a:pPr>
            <a:r>
              <a:rPr dirty="0" err="1"/>
              <a:t>如果你希望用户能扩展你软件库或框架的内部组件</a:t>
            </a:r>
            <a:r>
              <a:rPr dirty="0"/>
              <a:t>， </a:t>
            </a:r>
            <a:r>
              <a:rPr dirty="0" err="1"/>
              <a:t>可使用工厂方法</a:t>
            </a:r>
            <a:r>
              <a:rPr dirty="0"/>
              <a:t>。</a:t>
            </a:r>
          </a:p>
          <a:p>
            <a:pPr marL="0" indent="0" algn="just" defTabSz="457200">
              <a:spcBef>
                <a:spcPts val="2400"/>
              </a:spcBef>
              <a:buSzTx/>
              <a:buNone/>
              <a:defRPr sz="3200">
                <a:solidFill>
                  <a:srgbClr val="444444"/>
                </a:solidFill>
                <a:latin typeface="PT Sans"/>
                <a:ea typeface="PT Sans"/>
                <a:cs typeface="PT Sans"/>
                <a:sym typeface="PT Sans"/>
              </a:defRPr>
            </a:pPr>
            <a:r>
              <a:rPr dirty="0" err="1">
                <a:latin typeface="+mn-lt"/>
              </a:rPr>
              <a:t>继承可能是扩展软件库或框架默认行为的最简单方法</a:t>
            </a:r>
            <a:r>
              <a:rPr dirty="0">
                <a:latin typeface="+mn-lt"/>
              </a:rPr>
              <a:t>。 </a:t>
            </a:r>
            <a:r>
              <a:rPr dirty="0" err="1">
                <a:latin typeface="+mn-lt"/>
              </a:rPr>
              <a:t>但是当你使用子类替代标准组件时</a:t>
            </a:r>
            <a:r>
              <a:rPr dirty="0">
                <a:latin typeface="+mn-lt"/>
              </a:rPr>
              <a:t>，</a:t>
            </a:r>
            <a:r>
              <a:rPr dirty="0" err="1">
                <a:latin typeface="+mn-lt"/>
              </a:rPr>
              <a:t>框架如何辨识出该子类</a:t>
            </a:r>
            <a:r>
              <a:rPr dirty="0">
                <a:latin typeface="+mn-lt"/>
              </a:rPr>
              <a:t>？</a:t>
            </a:r>
          </a:p>
          <a:p>
            <a:pPr marL="0" indent="0" algn="just" defTabSz="457200">
              <a:spcBef>
                <a:spcPts val="2400"/>
              </a:spcBef>
              <a:buSzTx/>
              <a:buNone/>
              <a:defRPr sz="3200">
                <a:solidFill>
                  <a:srgbClr val="444444"/>
                </a:solidFill>
                <a:latin typeface="PT Sans"/>
                <a:ea typeface="PT Sans"/>
                <a:cs typeface="PT Sans"/>
                <a:sym typeface="PT Sans"/>
              </a:defRPr>
            </a:pPr>
            <a:r>
              <a:rPr dirty="0" err="1">
                <a:latin typeface="+mn-lt"/>
              </a:rPr>
              <a:t>解决方案是将各框架中构造组件的代码集中到单个工厂方法中</a:t>
            </a:r>
            <a:r>
              <a:rPr dirty="0">
                <a:latin typeface="+mn-lt"/>
              </a:rPr>
              <a:t>， </a:t>
            </a:r>
            <a:r>
              <a:rPr dirty="0" err="1">
                <a:latin typeface="+mn-lt"/>
              </a:rPr>
              <a:t>并在继承该组件之外允许任何人对该方法进行重写</a:t>
            </a:r>
            <a:r>
              <a:rPr dirty="0">
                <a:latin typeface="+mn-lt"/>
              </a:rPr>
              <a:t>。</a:t>
            </a:r>
          </a:p>
          <a:p>
            <a:pPr marL="0" indent="0" algn="just" defTabSz="457200">
              <a:spcBef>
                <a:spcPts val="2400"/>
              </a:spcBef>
              <a:buSzTx/>
              <a:buNone/>
              <a:defRPr sz="3200">
                <a:solidFill>
                  <a:srgbClr val="444444"/>
                </a:solidFill>
                <a:latin typeface="PT Sans"/>
                <a:ea typeface="PT Sans"/>
                <a:cs typeface="PT Sans"/>
                <a:sym typeface="PT Sans"/>
              </a:defRPr>
            </a:pPr>
            <a:r>
              <a:rPr dirty="0" err="1">
                <a:latin typeface="+mn-lt"/>
              </a:rPr>
              <a:t>让我们看看具体是如何实现的</a:t>
            </a:r>
            <a:r>
              <a:rPr dirty="0">
                <a:latin typeface="+mn-lt"/>
              </a:rPr>
              <a:t>。 </a:t>
            </a:r>
            <a:r>
              <a:rPr dirty="0" err="1">
                <a:latin typeface="+mn-lt"/>
              </a:rPr>
              <a:t>假设你使用开源</a:t>
            </a:r>
            <a:r>
              <a:rPr dirty="0">
                <a:latin typeface="+mn-lt"/>
              </a:rPr>
              <a:t> UI </a:t>
            </a:r>
            <a:r>
              <a:rPr dirty="0" err="1">
                <a:latin typeface="+mn-lt"/>
              </a:rPr>
              <a:t>框架编写自己的应用</a:t>
            </a:r>
            <a:r>
              <a:rPr dirty="0">
                <a:latin typeface="+mn-lt"/>
              </a:rPr>
              <a:t>。 </a:t>
            </a:r>
            <a:r>
              <a:rPr dirty="0" err="1">
                <a:latin typeface="+mn-lt"/>
              </a:rPr>
              <a:t>你希望在应用中使用圆形按钮</a:t>
            </a:r>
            <a:r>
              <a:rPr dirty="0">
                <a:latin typeface="+mn-lt"/>
              </a:rPr>
              <a:t>， </a:t>
            </a:r>
            <a:r>
              <a:rPr dirty="0" err="1">
                <a:latin typeface="+mn-lt"/>
              </a:rPr>
              <a:t>但是原框架仅支持矩形按钮</a:t>
            </a:r>
            <a:r>
              <a:rPr dirty="0">
                <a:latin typeface="+mn-lt"/>
              </a:rPr>
              <a:t>。 </a:t>
            </a:r>
            <a:r>
              <a:rPr dirty="0" err="1">
                <a:latin typeface="+mn-lt"/>
              </a:rPr>
              <a:t>你可以使用</a:t>
            </a:r>
            <a:r>
              <a:rPr dirty="0">
                <a:latin typeface="+mn-lt"/>
              </a:rPr>
              <a:t> </a:t>
            </a:r>
            <a:r>
              <a:rPr dirty="0" err="1">
                <a:latin typeface="+mn-lt"/>
                <a:ea typeface="Menlo Regular"/>
                <a:cs typeface="Menlo Regular"/>
                <a:sym typeface="Menlo Regular"/>
              </a:rPr>
              <a:t>圆形按钮Round­Button</a:t>
            </a:r>
            <a:r>
              <a:rPr dirty="0" err="1">
                <a:latin typeface="+mn-lt"/>
              </a:rPr>
              <a:t>子类来继承标准的</a:t>
            </a:r>
            <a:r>
              <a:rPr dirty="0">
                <a:latin typeface="+mn-lt"/>
              </a:rPr>
              <a:t> </a:t>
            </a:r>
            <a:r>
              <a:rPr dirty="0" err="1">
                <a:latin typeface="+mn-lt"/>
                <a:ea typeface="Menlo Regular"/>
                <a:cs typeface="Menlo Regular"/>
                <a:sym typeface="Menlo Regular"/>
              </a:rPr>
              <a:t>按钮Button</a:t>
            </a:r>
            <a:r>
              <a:rPr dirty="0" err="1">
                <a:latin typeface="+mn-lt"/>
              </a:rPr>
              <a:t>类</a:t>
            </a:r>
            <a:r>
              <a:rPr dirty="0">
                <a:latin typeface="+mn-lt"/>
              </a:rPr>
              <a:t>。 </a:t>
            </a:r>
            <a:r>
              <a:rPr dirty="0" err="1">
                <a:latin typeface="+mn-lt"/>
              </a:rPr>
              <a:t>但是</a:t>
            </a:r>
            <a:r>
              <a:rPr dirty="0">
                <a:latin typeface="+mn-lt"/>
              </a:rPr>
              <a:t>， </a:t>
            </a:r>
            <a:r>
              <a:rPr dirty="0" err="1">
                <a:latin typeface="+mn-lt"/>
              </a:rPr>
              <a:t>你需要告诉</a:t>
            </a:r>
            <a:r>
              <a:rPr dirty="0">
                <a:latin typeface="+mn-lt"/>
              </a:rPr>
              <a:t> </a:t>
            </a:r>
            <a:r>
              <a:rPr dirty="0" err="1">
                <a:latin typeface="+mn-lt"/>
                <a:ea typeface="Menlo Regular"/>
                <a:cs typeface="Menlo Regular"/>
                <a:sym typeface="Menlo Regular"/>
              </a:rPr>
              <a:t>UI框架UIFramework</a:t>
            </a:r>
            <a:r>
              <a:rPr dirty="0" err="1">
                <a:latin typeface="+mn-lt"/>
              </a:rPr>
              <a:t>类使用新的子类按钮代替默认按钮</a:t>
            </a:r>
            <a:r>
              <a:rPr dirty="0">
                <a:latin typeface="+mn-lt"/>
              </a:rPr>
              <a:t>。</a:t>
            </a:r>
          </a:p>
          <a:p>
            <a:pPr marL="0" indent="0" algn="just" defTabSz="457200">
              <a:spcBef>
                <a:spcPts val="2400"/>
              </a:spcBef>
              <a:buSzTx/>
              <a:buNone/>
              <a:defRPr sz="3200">
                <a:solidFill>
                  <a:srgbClr val="444444"/>
                </a:solidFill>
                <a:latin typeface="Menlo Regular"/>
                <a:ea typeface="Menlo Regular"/>
                <a:cs typeface="Menlo Regular"/>
                <a:sym typeface="Menlo Regular"/>
              </a:defRPr>
            </a:pPr>
            <a:r>
              <a:rPr dirty="0" err="1">
                <a:latin typeface="+mn-lt"/>
                <a:ea typeface="PT Sans"/>
                <a:cs typeface="PT Sans"/>
                <a:sym typeface="PT Sans"/>
              </a:rPr>
              <a:t>为了实现这个功能</a:t>
            </a:r>
            <a:r>
              <a:rPr dirty="0">
                <a:latin typeface="+mn-lt"/>
                <a:ea typeface="PT Sans"/>
                <a:cs typeface="PT Sans"/>
                <a:sym typeface="PT Sans"/>
              </a:rPr>
              <a:t>， </a:t>
            </a:r>
            <a:r>
              <a:rPr dirty="0" err="1">
                <a:latin typeface="+mn-lt"/>
                <a:ea typeface="PT Sans"/>
                <a:cs typeface="PT Sans"/>
                <a:sym typeface="PT Sans"/>
              </a:rPr>
              <a:t>你可以根据基础框架类开发子类</a:t>
            </a:r>
            <a:r>
              <a:rPr dirty="0">
                <a:latin typeface="+mn-lt"/>
                <a:ea typeface="PT Sans"/>
                <a:cs typeface="PT Sans"/>
                <a:sym typeface="PT Sans"/>
              </a:rPr>
              <a:t> </a:t>
            </a:r>
            <a:r>
              <a:rPr dirty="0" err="1">
                <a:latin typeface="+mn-lt"/>
              </a:rPr>
              <a:t>圆形按钮</a:t>
            </a:r>
            <a:r>
              <a:rPr dirty="0">
                <a:latin typeface="+mn-lt"/>
              </a:rPr>
              <a:t> </a:t>
            </a:r>
            <a:r>
              <a:rPr dirty="0" err="1">
                <a:latin typeface="+mn-lt"/>
              </a:rPr>
              <a:t>UIUIWith­Round­Buttons</a:t>
            </a:r>
            <a:r>
              <a:rPr dirty="0">
                <a:latin typeface="+mn-lt"/>
                <a:ea typeface="PT Sans"/>
                <a:cs typeface="PT Sans"/>
                <a:sym typeface="PT Sans"/>
              </a:rPr>
              <a:t> ， </a:t>
            </a:r>
            <a:r>
              <a:rPr dirty="0" err="1">
                <a:latin typeface="+mn-lt"/>
                <a:ea typeface="PT Sans"/>
                <a:cs typeface="PT Sans"/>
                <a:sym typeface="PT Sans"/>
              </a:rPr>
              <a:t>并且重写其</a:t>
            </a:r>
            <a:r>
              <a:rPr dirty="0">
                <a:latin typeface="+mn-lt"/>
                <a:ea typeface="PT Sans"/>
                <a:cs typeface="PT Sans"/>
                <a:sym typeface="PT Sans"/>
              </a:rPr>
              <a:t> </a:t>
            </a:r>
            <a:r>
              <a:rPr dirty="0" err="1">
                <a:latin typeface="+mn-lt"/>
              </a:rPr>
              <a:t>create­Button创建按钮</a:t>
            </a:r>
            <a:r>
              <a:rPr dirty="0" err="1">
                <a:latin typeface="+mn-lt"/>
                <a:ea typeface="PT Sans"/>
                <a:cs typeface="PT Sans"/>
                <a:sym typeface="PT Sans"/>
              </a:rPr>
              <a:t>方法</a:t>
            </a:r>
            <a:r>
              <a:rPr dirty="0">
                <a:latin typeface="+mn-lt"/>
                <a:ea typeface="PT Sans"/>
                <a:cs typeface="PT Sans"/>
                <a:sym typeface="PT Sans"/>
              </a:rPr>
              <a:t>。 </a:t>
            </a:r>
            <a:r>
              <a:rPr dirty="0" err="1">
                <a:latin typeface="+mn-lt"/>
                <a:ea typeface="PT Sans"/>
                <a:cs typeface="PT Sans"/>
                <a:sym typeface="PT Sans"/>
              </a:rPr>
              <a:t>基类中的该方法返回</a:t>
            </a:r>
            <a:r>
              <a:rPr dirty="0">
                <a:latin typeface="+mn-lt"/>
                <a:ea typeface="PT Sans"/>
                <a:cs typeface="PT Sans"/>
                <a:sym typeface="PT Sans"/>
              </a:rPr>
              <a:t> </a:t>
            </a:r>
            <a:r>
              <a:rPr dirty="0" err="1">
                <a:latin typeface="+mn-lt"/>
              </a:rPr>
              <a:t>按钮</a:t>
            </a:r>
            <a:r>
              <a:rPr dirty="0" err="1">
                <a:latin typeface="+mn-lt"/>
                <a:ea typeface="PT Sans"/>
                <a:cs typeface="PT Sans"/>
                <a:sym typeface="PT Sans"/>
              </a:rPr>
              <a:t>对象</a:t>
            </a:r>
            <a:r>
              <a:rPr dirty="0">
                <a:latin typeface="+mn-lt"/>
                <a:ea typeface="PT Sans"/>
                <a:cs typeface="PT Sans"/>
                <a:sym typeface="PT Sans"/>
              </a:rPr>
              <a:t>， </a:t>
            </a:r>
            <a:r>
              <a:rPr dirty="0" err="1">
                <a:latin typeface="+mn-lt"/>
                <a:ea typeface="PT Sans"/>
                <a:cs typeface="PT Sans"/>
                <a:sym typeface="PT Sans"/>
              </a:rPr>
              <a:t>而你开发的子类返回</a:t>
            </a:r>
            <a:r>
              <a:rPr dirty="0">
                <a:latin typeface="+mn-lt"/>
                <a:ea typeface="PT Sans"/>
                <a:cs typeface="PT Sans"/>
                <a:sym typeface="PT Sans"/>
              </a:rPr>
              <a:t> </a:t>
            </a:r>
            <a:r>
              <a:rPr dirty="0" err="1">
                <a:latin typeface="+mn-lt"/>
              </a:rPr>
              <a:t>圆形按钮</a:t>
            </a:r>
            <a:r>
              <a:rPr dirty="0" err="1">
                <a:latin typeface="+mn-lt"/>
                <a:ea typeface="PT Sans"/>
                <a:cs typeface="PT Sans"/>
                <a:sym typeface="PT Sans"/>
              </a:rPr>
              <a:t>对象</a:t>
            </a:r>
            <a:r>
              <a:rPr dirty="0">
                <a:latin typeface="+mn-lt"/>
                <a:ea typeface="PT Sans"/>
                <a:cs typeface="PT Sans"/>
                <a:sym typeface="PT Sans"/>
              </a:rPr>
              <a:t>。 </a:t>
            </a:r>
            <a:r>
              <a:rPr dirty="0" err="1">
                <a:latin typeface="+mn-lt"/>
                <a:ea typeface="PT Sans"/>
                <a:cs typeface="PT Sans"/>
                <a:sym typeface="PT Sans"/>
              </a:rPr>
              <a:t>现在</a:t>
            </a:r>
            <a:r>
              <a:rPr dirty="0">
                <a:latin typeface="+mn-lt"/>
                <a:ea typeface="PT Sans"/>
                <a:cs typeface="PT Sans"/>
                <a:sym typeface="PT Sans"/>
              </a:rPr>
              <a:t>， </a:t>
            </a:r>
            <a:r>
              <a:rPr dirty="0" err="1">
                <a:latin typeface="+mn-lt"/>
                <a:ea typeface="PT Sans"/>
                <a:cs typeface="PT Sans"/>
                <a:sym typeface="PT Sans"/>
              </a:rPr>
              <a:t>你就可以使用</a:t>
            </a:r>
            <a:r>
              <a:rPr dirty="0">
                <a:latin typeface="+mn-lt"/>
                <a:ea typeface="PT Sans"/>
                <a:cs typeface="PT Sans"/>
                <a:sym typeface="PT Sans"/>
              </a:rPr>
              <a:t> </a:t>
            </a:r>
            <a:r>
              <a:rPr dirty="0" err="1">
                <a:latin typeface="+mn-lt"/>
              </a:rPr>
              <a:t>圆形按钮</a:t>
            </a:r>
            <a:r>
              <a:rPr dirty="0">
                <a:latin typeface="+mn-lt"/>
              </a:rPr>
              <a:t> </a:t>
            </a:r>
            <a:r>
              <a:rPr dirty="0" err="1">
                <a:latin typeface="+mn-lt"/>
              </a:rPr>
              <a:t>UI</a:t>
            </a:r>
            <a:r>
              <a:rPr dirty="0" err="1">
                <a:latin typeface="+mn-lt"/>
                <a:ea typeface="PT Sans"/>
                <a:cs typeface="PT Sans"/>
                <a:sym typeface="PT Sans"/>
              </a:rPr>
              <a:t>类代替</a:t>
            </a:r>
            <a:r>
              <a:rPr dirty="0">
                <a:latin typeface="+mn-lt"/>
                <a:ea typeface="PT Sans"/>
                <a:cs typeface="PT Sans"/>
                <a:sym typeface="PT Sans"/>
              </a:rPr>
              <a:t> </a:t>
            </a:r>
            <a:r>
              <a:rPr dirty="0" err="1">
                <a:latin typeface="+mn-lt"/>
              </a:rPr>
              <a:t>UI框架</a:t>
            </a:r>
            <a:r>
              <a:rPr dirty="0" err="1">
                <a:latin typeface="+mn-lt"/>
                <a:ea typeface="PT Sans"/>
                <a:cs typeface="PT Sans"/>
                <a:sym typeface="PT Sans"/>
              </a:rPr>
              <a:t>类</a:t>
            </a:r>
            <a:r>
              <a:rPr dirty="0">
                <a:latin typeface="+mn-lt"/>
                <a:ea typeface="PT Sans"/>
                <a:cs typeface="PT Sans"/>
                <a:sym typeface="PT Sans"/>
              </a:rPr>
              <a:t>。 </a:t>
            </a:r>
            <a:r>
              <a:rPr dirty="0" err="1">
                <a:latin typeface="+mn-lt"/>
                <a:ea typeface="PT Sans"/>
                <a:cs typeface="PT Sans"/>
                <a:sym typeface="PT Sans"/>
              </a:rPr>
              <a:t>就是这么简单</a:t>
            </a:r>
            <a:r>
              <a:rPr dirty="0">
                <a:latin typeface="+mn-lt"/>
                <a:ea typeface="PT Sans"/>
                <a:cs typeface="PT Sans"/>
                <a:sym typeface="PT Sans"/>
              </a:rPr>
              <a:t>！</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适合应用场景"/>
          <p:cNvSpPr txBox="1">
            <a:spLocks noGrp="1"/>
          </p:cNvSpPr>
          <p:nvPr>
            <p:ph type="title"/>
          </p:nvPr>
        </p:nvSpPr>
        <p:spPr>
          <a:prstGeom prst="rect">
            <a:avLst/>
          </a:prstGeom>
        </p:spPr>
        <p:txBody>
          <a:bodyPr/>
          <a:lstStyle>
            <a:lvl1pPr algn="l" defTabSz="457200">
              <a:spcBef>
                <a:spcPts val="2400"/>
              </a:spcBef>
              <a:defRPr sz="6400" b="1">
                <a:solidFill>
                  <a:srgbClr val="444444"/>
                </a:solidFill>
                <a:latin typeface="PT Sans"/>
                <a:ea typeface="PT Sans"/>
                <a:cs typeface="PT Sans"/>
                <a:sym typeface="PT Sans"/>
              </a:defRPr>
            </a:lvl1pPr>
          </a:lstStyle>
          <a:p>
            <a:r>
              <a:t>适合应用场景</a:t>
            </a:r>
          </a:p>
        </p:txBody>
      </p:sp>
      <p:sp>
        <p:nvSpPr>
          <p:cNvPr id="151" name="如果你希望复用现有对象来节省系统资源， 而不是每次都重新创建对象， 可使用工厂方法。…"/>
          <p:cNvSpPr txBox="1">
            <a:spLocks noGrp="1"/>
          </p:cNvSpPr>
          <p:nvPr>
            <p:ph type="body" idx="1"/>
          </p:nvPr>
        </p:nvSpPr>
        <p:spPr>
          <a:prstGeom prst="rect">
            <a:avLst/>
          </a:prstGeom>
        </p:spPr>
        <p:txBody>
          <a:bodyPr/>
          <a:lstStyle/>
          <a:p>
            <a:pPr marL="0" indent="0" algn="just" defTabSz="457200">
              <a:spcBef>
                <a:spcPts val="0"/>
              </a:spcBef>
              <a:buSzTx/>
              <a:buNone/>
              <a:defRPr sz="3200" b="1">
                <a:solidFill>
                  <a:srgbClr val="444444"/>
                </a:solidFill>
                <a:latin typeface="PT Sans"/>
                <a:ea typeface="PT Sans"/>
                <a:cs typeface="PT Sans"/>
                <a:sym typeface="PT Sans"/>
              </a:defRPr>
            </a:pPr>
            <a:r>
              <a:rPr dirty="0" err="1"/>
              <a:t>如果你希望复用现有对象来节省系统资源</a:t>
            </a:r>
            <a:r>
              <a:rPr dirty="0"/>
              <a:t>， </a:t>
            </a:r>
            <a:r>
              <a:rPr dirty="0" err="1"/>
              <a:t>而不是每次都重新创建对象</a:t>
            </a:r>
            <a:r>
              <a:rPr dirty="0"/>
              <a:t>， </a:t>
            </a:r>
            <a:r>
              <a:rPr dirty="0" err="1"/>
              <a:t>可使用工厂方法</a:t>
            </a:r>
            <a:r>
              <a:rPr dirty="0"/>
              <a:t>。</a:t>
            </a:r>
          </a:p>
          <a:p>
            <a:pPr marL="0" indent="0" algn="just" defTabSz="457200">
              <a:spcBef>
                <a:spcPts val="2400"/>
              </a:spcBef>
              <a:buSzTx/>
              <a:buNone/>
              <a:defRPr sz="3200">
                <a:solidFill>
                  <a:srgbClr val="444444"/>
                </a:solidFill>
                <a:latin typeface="PT Sans"/>
                <a:ea typeface="PT Sans"/>
                <a:cs typeface="PT Sans"/>
                <a:sym typeface="PT Sans"/>
              </a:defRPr>
            </a:pPr>
            <a:r>
              <a:rPr dirty="0" err="1"/>
              <a:t>在处理大型资源密集型对象</a:t>
            </a:r>
            <a:r>
              <a:rPr dirty="0"/>
              <a:t> （</a:t>
            </a:r>
            <a:r>
              <a:rPr dirty="0" err="1"/>
              <a:t>比如数据库连接</a:t>
            </a:r>
            <a:r>
              <a:rPr dirty="0"/>
              <a:t>、 </a:t>
            </a:r>
            <a:r>
              <a:rPr dirty="0" err="1"/>
              <a:t>文件系统和网络资源</a:t>
            </a:r>
            <a:r>
              <a:rPr dirty="0"/>
              <a:t>） </a:t>
            </a:r>
            <a:r>
              <a:rPr dirty="0" err="1"/>
              <a:t>时</a:t>
            </a:r>
            <a:r>
              <a:rPr dirty="0"/>
              <a:t>， </a:t>
            </a:r>
            <a:r>
              <a:rPr dirty="0" err="1"/>
              <a:t>你会经常碰到这种资源需求</a:t>
            </a:r>
            <a:r>
              <a:rPr dirty="0"/>
              <a:t>。</a:t>
            </a:r>
          </a:p>
          <a:p>
            <a:pPr marL="0" indent="0" algn="just" defTabSz="457200">
              <a:spcBef>
                <a:spcPts val="2400"/>
              </a:spcBef>
              <a:buSzTx/>
              <a:buNone/>
              <a:defRPr sz="3200">
                <a:solidFill>
                  <a:srgbClr val="444444"/>
                </a:solidFill>
                <a:latin typeface="PT Sans"/>
                <a:ea typeface="PT Sans"/>
                <a:cs typeface="PT Sans"/>
                <a:sym typeface="PT Sans"/>
              </a:defRPr>
            </a:pPr>
            <a:r>
              <a:rPr dirty="0" err="1"/>
              <a:t>让我们思考复用现有对象的方法</a:t>
            </a:r>
            <a:r>
              <a:rPr dirty="0"/>
              <a:t>：</a:t>
            </a:r>
          </a:p>
          <a:p>
            <a:pPr marL="457200" indent="-317500" algn="just" defTabSz="457200">
              <a:spcBef>
                <a:spcPts val="800"/>
              </a:spcBef>
              <a:buClr>
                <a:srgbClr val="444444"/>
              </a:buClr>
              <a:buSzPct val="100000"/>
              <a:buFont typeface="PT Sans"/>
              <a:buAutoNum type="arabicPeriod"/>
              <a:defRPr sz="3200">
                <a:solidFill>
                  <a:srgbClr val="444444"/>
                </a:solidFill>
                <a:latin typeface="PT Sans"/>
                <a:ea typeface="PT Sans"/>
                <a:cs typeface="PT Sans"/>
                <a:sym typeface="PT Sans"/>
              </a:defRPr>
            </a:pPr>
            <a:r>
              <a:rPr lang="zh-CN" altLang="en-US" dirty="0"/>
              <a:t> </a:t>
            </a:r>
            <a:r>
              <a:rPr dirty="0" err="1"/>
              <a:t>首先</a:t>
            </a:r>
            <a:r>
              <a:rPr dirty="0"/>
              <a:t>， </a:t>
            </a:r>
            <a:r>
              <a:rPr dirty="0" err="1"/>
              <a:t>你需要创建存储空间来存放所有已经创建的对象</a:t>
            </a:r>
            <a:r>
              <a:rPr dirty="0"/>
              <a:t>。</a:t>
            </a:r>
          </a:p>
          <a:p>
            <a:pPr marL="457200" indent="-317500" algn="just" defTabSz="457200">
              <a:spcBef>
                <a:spcPts val="800"/>
              </a:spcBef>
              <a:buClr>
                <a:srgbClr val="444444"/>
              </a:buClr>
              <a:buSzPct val="100000"/>
              <a:buFont typeface="PT Sans"/>
              <a:buAutoNum type="arabicPeriod"/>
              <a:defRPr sz="3200">
                <a:solidFill>
                  <a:srgbClr val="444444"/>
                </a:solidFill>
                <a:latin typeface="PT Sans"/>
                <a:ea typeface="PT Sans"/>
                <a:cs typeface="PT Sans"/>
                <a:sym typeface="PT Sans"/>
              </a:defRPr>
            </a:pPr>
            <a:r>
              <a:rPr lang="zh-CN" altLang="en-US" dirty="0"/>
              <a:t> </a:t>
            </a:r>
            <a:r>
              <a:rPr dirty="0" err="1"/>
              <a:t>当他人请求一个对象时</a:t>
            </a:r>
            <a:r>
              <a:rPr dirty="0"/>
              <a:t>， </a:t>
            </a:r>
            <a:r>
              <a:rPr dirty="0" err="1"/>
              <a:t>程序将在对象池中搜索可用对象</a:t>
            </a:r>
            <a:r>
              <a:rPr dirty="0"/>
              <a:t>。</a:t>
            </a:r>
          </a:p>
          <a:p>
            <a:pPr marL="457200" indent="-317500" algn="just" defTabSz="457200">
              <a:spcBef>
                <a:spcPts val="800"/>
              </a:spcBef>
              <a:buClr>
                <a:srgbClr val="444444"/>
              </a:buClr>
              <a:buSzPct val="100000"/>
              <a:buFont typeface="PT Sans"/>
              <a:buAutoNum type="arabicPeriod"/>
              <a:defRPr sz="3200">
                <a:solidFill>
                  <a:srgbClr val="444444"/>
                </a:solidFill>
                <a:latin typeface="PT Sans"/>
                <a:ea typeface="PT Sans"/>
                <a:cs typeface="PT Sans"/>
                <a:sym typeface="PT Sans"/>
              </a:defRPr>
            </a:pPr>
            <a:r>
              <a:rPr dirty="0"/>
              <a:t> </a:t>
            </a:r>
            <a:r>
              <a:rPr dirty="0" err="1"/>
              <a:t>然后将其返回给客户端代码</a:t>
            </a:r>
            <a:r>
              <a:rPr dirty="0"/>
              <a:t>。</a:t>
            </a:r>
          </a:p>
          <a:p>
            <a:pPr marL="457200" indent="-317500" algn="just" defTabSz="457200">
              <a:spcBef>
                <a:spcPts val="0"/>
              </a:spcBef>
              <a:buClr>
                <a:srgbClr val="444444"/>
              </a:buClr>
              <a:buSzPct val="100000"/>
              <a:buFont typeface="PT Sans"/>
              <a:buAutoNum type="arabicPeriod"/>
              <a:defRPr sz="3200">
                <a:solidFill>
                  <a:srgbClr val="444444"/>
                </a:solidFill>
                <a:latin typeface="PT Sans"/>
                <a:ea typeface="PT Sans"/>
                <a:cs typeface="PT Sans"/>
                <a:sym typeface="PT Sans"/>
              </a:defRPr>
            </a:pPr>
            <a:r>
              <a:rPr lang="zh-CN" altLang="en-US" dirty="0"/>
              <a:t> </a:t>
            </a:r>
            <a:r>
              <a:rPr dirty="0" err="1"/>
              <a:t>如果没有可用对象</a:t>
            </a:r>
            <a:r>
              <a:rPr dirty="0"/>
              <a:t>， </a:t>
            </a:r>
            <a:r>
              <a:rPr dirty="0" err="1"/>
              <a:t>程序则创建一个新对象</a:t>
            </a:r>
            <a:r>
              <a:rPr dirty="0"/>
              <a:t> （</a:t>
            </a:r>
            <a:r>
              <a:rPr dirty="0" err="1"/>
              <a:t>并将其添加到对象池中</a:t>
            </a:r>
            <a:r>
              <a:rPr dirty="0"/>
              <a:t>）。</a:t>
            </a:r>
          </a:p>
          <a:p>
            <a:pPr marL="0" indent="0" algn="just" defTabSz="457200">
              <a:spcBef>
                <a:spcPts val="2400"/>
              </a:spcBef>
              <a:buSzTx/>
              <a:buNone/>
              <a:defRPr sz="3200">
                <a:solidFill>
                  <a:srgbClr val="444444"/>
                </a:solidFill>
                <a:latin typeface="PT Sans"/>
                <a:ea typeface="PT Sans"/>
                <a:cs typeface="PT Sans"/>
                <a:sym typeface="PT Sans"/>
              </a:defRPr>
            </a:pPr>
            <a:r>
              <a:rPr dirty="0" err="1"/>
              <a:t>这些代码可不少</a:t>
            </a:r>
            <a:r>
              <a:rPr dirty="0"/>
              <a:t>！ </a:t>
            </a:r>
            <a:r>
              <a:rPr dirty="0" err="1"/>
              <a:t>而且它们必须位于同一处</a:t>
            </a:r>
            <a:r>
              <a:rPr dirty="0"/>
              <a:t>， </a:t>
            </a:r>
            <a:r>
              <a:rPr dirty="0" err="1"/>
              <a:t>这样才能确保重复代码不会污染程序</a:t>
            </a:r>
            <a:r>
              <a:rPr dirty="0"/>
              <a:t>。</a:t>
            </a:r>
          </a:p>
          <a:p>
            <a:pPr marL="0" indent="0" algn="just" defTabSz="457200">
              <a:spcBef>
                <a:spcPts val="2400"/>
              </a:spcBef>
              <a:buSzTx/>
              <a:buNone/>
              <a:defRPr sz="3200">
                <a:solidFill>
                  <a:srgbClr val="444444"/>
                </a:solidFill>
                <a:latin typeface="PT Sans"/>
                <a:ea typeface="PT Sans"/>
                <a:cs typeface="PT Sans"/>
                <a:sym typeface="PT Sans"/>
              </a:defRPr>
            </a:pPr>
            <a:r>
              <a:rPr dirty="0" err="1"/>
              <a:t>可能最显而易见</a:t>
            </a:r>
            <a:r>
              <a:rPr dirty="0"/>
              <a:t>， </a:t>
            </a:r>
            <a:r>
              <a:rPr dirty="0" err="1"/>
              <a:t>也是最方便的方式</a:t>
            </a:r>
            <a:r>
              <a:rPr dirty="0"/>
              <a:t>， </a:t>
            </a:r>
            <a:r>
              <a:rPr dirty="0" err="1"/>
              <a:t>就是将这些代码放置在我们试图重用的对象类的构造函数中</a:t>
            </a:r>
            <a:r>
              <a:rPr dirty="0"/>
              <a:t>。 </a:t>
            </a:r>
            <a:r>
              <a:rPr dirty="0" err="1"/>
              <a:t>但是从定义上来讲</a:t>
            </a:r>
            <a:r>
              <a:rPr dirty="0"/>
              <a:t>， </a:t>
            </a:r>
            <a:r>
              <a:rPr dirty="0" err="1"/>
              <a:t>构造函数始终返回的是</a:t>
            </a:r>
            <a:r>
              <a:rPr b="1" dirty="0" err="1"/>
              <a:t>新对象</a:t>
            </a:r>
            <a:r>
              <a:rPr dirty="0"/>
              <a:t>， </a:t>
            </a:r>
            <a:r>
              <a:rPr dirty="0" err="1"/>
              <a:t>其无法返回现有实例</a:t>
            </a:r>
            <a:r>
              <a:rPr dirty="0"/>
              <a:t>。</a:t>
            </a:r>
            <a:endParaRPr lang="en-US" dirty="0"/>
          </a:p>
          <a:p>
            <a:pPr marL="0" indent="0" algn="just" defTabSz="457200">
              <a:spcBef>
                <a:spcPts val="2400"/>
              </a:spcBef>
              <a:buSzTx/>
              <a:buNone/>
              <a:defRPr sz="3200">
                <a:solidFill>
                  <a:srgbClr val="444444"/>
                </a:solidFill>
                <a:latin typeface="PT Sans"/>
                <a:ea typeface="PT Sans"/>
                <a:cs typeface="PT Sans"/>
                <a:sym typeface="PT Sans"/>
              </a:defRPr>
            </a:pPr>
            <a:endParaRPr dirty="0"/>
          </a:p>
          <a:p>
            <a:pPr marL="0" indent="0" algn="just" defTabSz="457200">
              <a:spcBef>
                <a:spcPts val="0"/>
              </a:spcBef>
              <a:buSzTx/>
              <a:buNone/>
              <a:defRPr sz="3200">
                <a:solidFill>
                  <a:srgbClr val="444444"/>
                </a:solidFill>
                <a:latin typeface="PT Sans"/>
                <a:ea typeface="PT Sans"/>
                <a:cs typeface="PT Sans"/>
                <a:sym typeface="PT Sans"/>
              </a:defRPr>
            </a:pPr>
            <a:r>
              <a:rPr dirty="0" err="1"/>
              <a:t>因此</a:t>
            </a:r>
            <a:r>
              <a:rPr dirty="0"/>
              <a:t>， </a:t>
            </a:r>
            <a:r>
              <a:rPr dirty="0" err="1"/>
              <a:t>你需要有一个既能够创建新对象</a:t>
            </a:r>
            <a:r>
              <a:rPr dirty="0"/>
              <a:t>， </a:t>
            </a:r>
            <a:r>
              <a:rPr dirty="0" err="1"/>
              <a:t>又可以重用现有对象的普通方法</a:t>
            </a:r>
            <a:r>
              <a:rPr dirty="0"/>
              <a:t>。 </a:t>
            </a:r>
            <a:r>
              <a:rPr dirty="0" err="1"/>
              <a:t>这听上去和工厂方法非常相像</a:t>
            </a:r>
            <a:r>
              <a:rPr dirty="0"/>
              <a:t>。</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实现方式"/>
          <p:cNvSpPr txBox="1">
            <a:spLocks noGrp="1"/>
          </p:cNvSpPr>
          <p:nvPr>
            <p:ph type="title"/>
          </p:nvPr>
        </p:nvSpPr>
        <p:spPr>
          <a:prstGeom prst="rect">
            <a:avLst/>
          </a:prstGeom>
        </p:spPr>
        <p:txBody>
          <a:bodyPr/>
          <a:lstStyle>
            <a:lvl1pPr algn="l" defTabSz="457200">
              <a:spcBef>
                <a:spcPts val="2400"/>
              </a:spcBef>
              <a:defRPr sz="6400" b="1">
                <a:solidFill>
                  <a:srgbClr val="444444"/>
                </a:solidFill>
                <a:latin typeface="PT Sans"/>
                <a:ea typeface="PT Sans"/>
                <a:cs typeface="PT Sans"/>
                <a:sym typeface="PT Sans"/>
              </a:defRPr>
            </a:lvl1pPr>
          </a:lstStyle>
          <a:p>
            <a:r>
              <a:rPr dirty="0" err="1"/>
              <a:t>实现方式</a:t>
            </a:r>
            <a:endParaRPr dirty="0"/>
          </a:p>
        </p:txBody>
      </p:sp>
      <p:sp>
        <p:nvSpPr>
          <p:cNvPr id="154" name="让所有产品都遵循同一接口。 该接口必须声明对所有产品都有意义的方法。…"/>
          <p:cNvSpPr txBox="1">
            <a:spLocks noGrp="1"/>
          </p:cNvSpPr>
          <p:nvPr>
            <p:ph type="body" idx="1"/>
          </p:nvPr>
        </p:nvSpPr>
        <p:spPr>
          <a:prstGeom prst="rect">
            <a:avLst/>
          </a:prstGeom>
        </p:spPr>
        <p:txBody>
          <a:bodyPr/>
          <a:lstStyle/>
          <a:p>
            <a:pPr marL="457200" indent="-317500" defTabSz="457200">
              <a:lnSpc>
                <a:spcPct val="150000"/>
              </a:lnSpc>
              <a:spcBef>
                <a:spcPts val="2400"/>
              </a:spcBef>
              <a:buClr>
                <a:srgbClr val="444444"/>
              </a:buClr>
              <a:buSzPct val="100000"/>
              <a:buFont typeface="PT Sans"/>
              <a:buAutoNum type="arabicPeriod"/>
              <a:defRPr sz="2700">
                <a:solidFill>
                  <a:srgbClr val="444444"/>
                </a:solidFill>
                <a:latin typeface="PT Sans"/>
                <a:ea typeface="PT Sans"/>
                <a:cs typeface="PT Sans"/>
                <a:sym typeface="PT Sans"/>
              </a:defRPr>
            </a:pPr>
            <a:r>
              <a:rPr dirty="0" err="1"/>
              <a:t>让所有产品都遵循同一接口</a:t>
            </a:r>
            <a:r>
              <a:rPr dirty="0"/>
              <a:t>。 </a:t>
            </a:r>
            <a:r>
              <a:rPr dirty="0" err="1"/>
              <a:t>该接口必须声明对所有产品都有意义的方法</a:t>
            </a:r>
            <a:r>
              <a:rPr dirty="0"/>
              <a:t>。 </a:t>
            </a:r>
          </a:p>
          <a:p>
            <a:pPr marL="457200" indent="-317500" defTabSz="457200">
              <a:lnSpc>
                <a:spcPct val="150000"/>
              </a:lnSpc>
              <a:spcBef>
                <a:spcPts val="2400"/>
              </a:spcBef>
              <a:buClr>
                <a:srgbClr val="444444"/>
              </a:buClr>
              <a:buSzPct val="100000"/>
              <a:buFont typeface="PT Sans"/>
              <a:buAutoNum type="arabicPeriod"/>
              <a:defRPr sz="2700">
                <a:solidFill>
                  <a:srgbClr val="444444"/>
                </a:solidFill>
                <a:latin typeface="PT Sans"/>
                <a:ea typeface="PT Sans"/>
                <a:cs typeface="PT Sans"/>
                <a:sym typeface="PT Sans"/>
              </a:defRPr>
            </a:pPr>
            <a:r>
              <a:rPr dirty="0" err="1"/>
              <a:t>在创建类中添加一个空的工厂方法该方法的返回类型必须遵循通用的产品接口</a:t>
            </a:r>
            <a:r>
              <a:rPr dirty="0"/>
              <a:t>。 </a:t>
            </a:r>
          </a:p>
          <a:p>
            <a:pPr marL="457200" indent="-317500" defTabSz="457200">
              <a:lnSpc>
                <a:spcPct val="150000"/>
              </a:lnSpc>
              <a:spcBef>
                <a:spcPts val="2400"/>
              </a:spcBef>
              <a:buClr>
                <a:srgbClr val="444444"/>
              </a:buClr>
              <a:buSzPct val="100000"/>
              <a:buFont typeface="PT Sans"/>
              <a:buAutoNum type="arabicPeriod"/>
              <a:defRPr sz="2700">
                <a:solidFill>
                  <a:srgbClr val="444444"/>
                </a:solidFill>
                <a:latin typeface="PT Sans"/>
                <a:ea typeface="PT Sans"/>
                <a:cs typeface="PT Sans"/>
                <a:sym typeface="PT Sans"/>
              </a:defRPr>
            </a:pPr>
            <a:r>
              <a:rPr dirty="0" err="1"/>
              <a:t>在创建者代码中找到对于产品构造函数的所有引用</a:t>
            </a:r>
            <a:r>
              <a:rPr dirty="0"/>
              <a:t>。 </a:t>
            </a:r>
            <a:r>
              <a:rPr dirty="0" err="1"/>
              <a:t>将它们依次替换为对于工厂方法的调用</a:t>
            </a:r>
            <a:r>
              <a:rPr dirty="0"/>
              <a:t>， </a:t>
            </a:r>
            <a:r>
              <a:rPr dirty="0" err="1"/>
              <a:t>同时将创建产品的代码移入工厂方法</a:t>
            </a:r>
            <a:r>
              <a:rPr dirty="0"/>
              <a:t>。 </a:t>
            </a:r>
            <a:br>
              <a:rPr dirty="0"/>
            </a:br>
            <a:r>
              <a:rPr dirty="0" err="1"/>
              <a:t>你可能需要在工厂方法中添加临时参数来控制返回的产品类型。工厂方法的代码看上去可能非常糟糕</a:t>
            </a:r>
            <a:r>
              <a:rPr dirty="0"/>
              <a:t>。 </a:t>
            </a:r>
            <a:r>
              <a:rPr dirty="0" err="1"/>
              <a:t>其中可能会有复杂的</a:t>
            </a:r>
            <a:r>
              <a:rPr dirty="0"/>
              <a:t> </a:t>
            </a:r>
            <a:r>
              <a:rPr dirty="0" err="1">
                <a:latin typeface="Menlo Regular"/>
                <a:ea typeface="Menlo Regular"/>
                <a:cs typeface="Menlo Regular"/>
                <a:sym typeface="Menlo Regular"/>
              </a:rPr>
              <a:t>switch分支</a:t>
            </a:r>
            <a:r>
              <a:rPr dirty="0" err="1"/>
              <a:t>运算符</a:t>
            </a:r>
            <a:r>
              <a:rPr dirty="0"/>
              <a:t>， </a:t>
            </a:r>
            <a:r>
              <a:rPr dirty="0" err="1"/>
              <a:t>用于选择各种需要实例化的产品类</a:t>
            </a:r>
            <a:r>
              <a:rPr dirty="0"/>
              <a:t>。 </a:t>
            </a:r>
            <a:r>
              <a:rPr dirty="0" err="1"/>
              <a:t>但是不要担心</a:t>
            </a:r>
            <a:r>
              <a:rPr dirty="0"/>
              <a:t>， </a:t>
            </a:r>
            <a:r>
              <a:rPr dirty="0" err="1"/>
              <a:t>我们很快就会修复这个问题</a:t>
            </a:r>
            <a:r>
              <a:rPr dirty="0"/>
              <a:t>。 </a:t>
            </a:r>
          </a:p>
          <a:p>
            <a:pPr marL="457200" indent="-317500" defTabSz="457200">
              <a:lnSpc>
                <a:spcPct val="150000"/>
              </a:lnSpc>
              <a:spcBef>
                <a:spcPts val="2400"/>
              </a:spcBef>
              <a:buClr>
                <a:srgbClr val="444444"/>
              </a:buClr>
              <a:buSzPct val="100000"/>
              <a:buFont typeface="PT Sans"/>
              <a:buAutoNum type="arabicPeriod"/>
              <a:defRPr sz="2700">
                <a:solidFill>
                  <a:srgbClr val="444444"/>
                </a:solidFill>
                <a:latin typeface="PT Sans"/>
                <a:ea typeface="PT Sans"/>
                <a:cs typeface="PT Sans"/>
                <a:sym typeface="PT Sans"/>
              </a:defRPr>
            </a:pPr>
            <a:r>
              <a:rPr dirty="0" err="1"/>
              <a:t>现在</a:t>
            </a:r>
            <a:r>
              <a:rPr dirty="0"/>
              <a:t>， </a:t>
            </a:r>
            <a:r>
              <a:rPr dirty="0" err="1"/>
              <a:t>为工厂方法中的每种产品编写一个创建者子类</a:t>
            </a:r>
            <a:r>
              <a:rPr dirty="0"/>
              <a:t>， </a:t>
            </a:r>
            <a:r>
              <a:rPr dirty="0" err="1"/>
              <a:t>然后在子类中重写工厂方法</a:t>
            </a:r>
            <a:r>
              <a:rPr dirty="0"/>
              <a:t>， </a:t>
            </a:r>
            <a:r>
              <a:rPr dirty="0" err="1"/>
              <a:t>并将基本方法中的相关创建代码移动到工厂方法中</a:t>
            </a:r>
            <a:r>
              <a:rPr dirty="0"/>
              <a:t>。 </a:t>
            </a:r>
          </a:p>
          <a:p>
            <a:pPr marL="457200" indent="-317500" defTabSz="457200">
              <a:lnSpc>
                <a:spcPct val="150000"/>
              </a:lnSpc>
              <a:spcBef>
                <a:spcPts val="2400"/>
              </a:spcBef>
              <a:buClr>
                <a:srgbClr val="444444"/>
              </a:buClr>
              <a:buSzPct val="100000"/>
              <a:buFont typeface="PT Sans"/>
              <a:buAutoNum type="arabicPeriod"/>
              <a:defRPr sz="2700">
                <a:solidFill>
                  <a:srgbClr val="444444"/>
                </a:solidFill>
                <a:latin typeface="PT Sans"/>
                <a:ea typeface="PT Sans"/>
                <a:cs typeface="PT Sans"/>
                <a:sym typeface="PT Sans"/>
              </a:defRPr>
            </a:pPr>
            <a:r>
              <a:rPr dirty="0" err="1"/>
              <a:t>如果应用中的产品类型太多</a:t>
            </a:r>
            <a:r>
              <a:rPr dirty="0"/>
              <a:t>， </a:t>
            </a:r>
            <a:r>
              <a:rPr dirty="0" err="1"/>
              <a:t>那么为每个产品创建子类并无太大必要</a:t>
            </a:r>
            <a:r>
              <a:rPr dirty="0"/>
              <a:t>， </a:t>
            </a:r>
            <a:r>
              <a:rPr dirty="0" err="1"/>
              <a:t>这时你也可以在子类中复用基类中的控制参数</a:t>
            </a:r>
            <a:r>
              <a:rPr dirty="0"/>
              <a:t>。 </a:t>
            </a:r>
            <a:br>
              <a:rPr dirty="0"/>
            </a:br>
            <a:r>
              <a:rPr dirty="0" err="1"/>
              <a:t>例如</a:t>
            </a:r>
            <a:r>
              <a:rPr dirty="0"/>
              <a:t>， </a:t>
            </a:r>
            <a:r>
              <a:rPr dirty="0" err="1"/>
              <a:t>设想你有以下一些层次结构的类</a:t>
            </a:r>
            <a:r>
              <a:rPr dirty="0"/>
              <a:t>。 </a:t>
            </a:r>
            <a:r>
              <a:rPr dirty="0" err="1"/>
              <a:t>基类</a:t>
            </a:r>
            <a:r>
              <a:rPr dirty="0"/>
              <a:t> </a:t>
            </a:r>
            <a:r>
              <a:rPr dirty="0" err="1">
                <a:latin typeface="Menlo Regular"/>
                <a:ea typeface="Menlo Regular"/>
                <a:cs typeface="Menlo Regular"/>
                <a:sym typeface="Menlo Regular"/>
              </a:rPr>
              <a:t>邮件</a:t>
            </a:r>
            <a:r>
              <a:rPr dirty="0" err="1"/>
              <a:t>及其子类</a:t>
            </a:r>
            <a:r>
              <a:rPr dirty="0"/>
              <a:t> </a:t>
            </a:r>
            <a:r>
              <a:rPr dirty="0" err="1">
                <a:latin typeface="Menlo Regular"/>
                <a:ea typeface="Menlo Regular"/>
                <a:cs typeface="Menlo Regular"/>
                <a:sym typeface="Menlo Regular"/>
              </a:rPr>
              <a:t>航空邮件</a:t>
            </a:r>
            <a:r>
              <a:rPr dirty="0" err="1"/>
              <a:t>和</a:t>
            </a:r>
            <a:r>
              <a:rPr dirty="0"/>
              <a:t> </a:t>
            </a:r>
            <a:r>
              <a:rPr dirty="0" err="1">
                <a:latin typeface="Menlo Regular"/>
                <a:ea typeface="Menlo Regular"/>
                <a:cs typeface="Menlo Regular"/>
                <a:sym typeface="Menlo Regular"/>
              </a:rPr>
              <a:t>陆路邮件</a:t>
            </a:r>
            <a:r>
              <a:rPr dirty="0"/>
              <a:t> ； </a:t>
            </a:r>
            <a:r>
              <a:rPr dirty="0" err="1">
                <a:latin typeface="Menlo Regular"/>
                <a:ea typeface="Menlo Regular"/>
                <a:cs typeface="Menlo Regular"/>
                <a:sym typeface="Menlo Regular"/>
              </a:rPr>
              <a:t>运输</a:t>
            </a:r>
            <a:r>
              <a:rPr dirty="0" err="1"/>
              <a:t>及其子类</a:t>
            </a:r>
            <a:r>
              <a:rPr dirty="0"/>
              <a:t> </a:t>
            </a:r>
            <a:r>
              <a:rPr dirty="0" err="1">
                <a:latin typeface="Menlo Regular"/>
                <a:ea typeface="Menlo Regular"/>
                <a:cs typeface="Menlo Regular"/>
                <a:sym typeface="Menlo Regular"/>
              </a:rPr>
              <a:t>飞机</a:t>
            </a:r>
            <a:r>
              <a:rPr dirty="0"/>
              <a:t>, </a:t>
            </a:r>
            <a:r>
              <a:rPr dirty="0" err="1">
                <a:latin typeface="Menlo Regular"/>
                <a:ea typeface="Menlo Regular"/>
                <a:cs typeface="Menlo Regular"/>
                <a:sym typeface="Menlo Regular"/>
              </a:rPr>
              <a:t>卡车</a:t>
            </a:r>
            <a:r>
              <a:rPr dirty="0" err="1"/>
              <a:t>和</a:t>
            </a:r>
            <a:r>
              <a:rPr dirty="0"/>
              <a:t> </a:t>
            </a:r>
            <a:r>
              <a:rPr dirty="0" err="1">
                <a:latin typeface="Menlo Regular"/>
                <a:ea typeface="Menlo Regular"/>
                <a:cs typeface="Menlo Regular"/>
                <a:sym typeface="Menlo Regular"/>
              </a:rPr>
              <a:t>火车</a:t>
            </a:r>
            <a:r>
              <a:rPr dirty="0"/>
              <a:t> 。 </a:t>
            </a:r>
            <a:r>
              <a:rPr dirty="0" err="1">
                <a:latin typeface="Menlo Regular"/>
                <a:ea typeface="Menlo Regular"/>
                <a:cs typeface="Menlo Regular"/>
                <a:sym typeface="Menlo Regular"/>
              </a:rPr>
              <a:t>航空邮件</a:t>
            </a:r>
            <a:r>
              <a:rPr dirty="0" err="1"/>
              <a:t>仅使用</a:t>
            </a:r>
            <a:r>
              <a:rPr dirty="0"/>
              <a:t> </a:t>
            </a:r>
            <a:r>
              <a:rPr dirty="0" err="1">
                <a:latin typeface="Menlo Regular"/>
                <a:ea typeface="Menlo Regular"/>
                <a:cs typeface="Menlo Regular"/>
                <a:sym typeface="Menlo Regular"/>
              </a:rPr>
              <a:t>飞机</a:t>
            </a:r>
            <a:r>
              <a:rPr dirty="0" err="1"/>
              <a:t>对象</a:t>
            </a:r>
            <a:r>
              <a:rPr dirty="0"/>
              <a:t>， </a:t>
            </a:r>
            <a:r>
              <a:rPr dirty="0" err="1"/>
              <a:t>而</a:t>
            </a:r>
            <a:r>
              <a:rPr dirty="0"/>
              <a:t> </a:t>
            </a:r>
            <a:r>
              <a:rPr dirty="0" err="1">
                <a:latin typeface="Menlo Regular"/>
                <a:ea typeface="Menlo Regular"/>
                <a:cs typeface="Menlo Regular"/>
                <a:sym typeface="Menlo Regular"/>
              </a:rPr>
              <a:t>陆路邮件</a:t>
            </a:r>
            <a:r>
              <a:rPr dirty="0" err="1"/>
              <a:t>则会同时使用</a:t>
            </a:r>
            <a:r>
              <a:rPr dirty="0"/>
              <a:t> </a:t>
            </a:r>
            <a:r>
              <a:rPr dirty="0" err="1">
                <a:latin typeface="Menlo Regular"/>
                <a:ea typeface="Menlo Regular"/>
                <a:cs typeface="Menlo Regular"/>
                <a:sym typeface="Menlo Regular"/>
              </a:rPr>
              <a:t>卡车</a:t>
            </a:r>
            <a:r>
              <a:rPr dirty="0" err="1"/>
              <a:t>和</a:t>
            </a:r>
            <a:r>
              <a:rPr dirty="0"/>
              <a:t> </a:t>
            </a:r>
            <a:r>
              <a:rPr dirty="0" err="1">
                <a:latin typeface="Menlo Regular"/>
                <a:ea typeface="Menlo Regular"/>
                <a:cs typeface="Menlo Regular"/>
                <a:sym typeface="Menlo Regular"/>
              </a:rPr>
              <a:t>火车</a:t>
            </a:r>
            <a:r>
              <a:rPr dirty="0" err="1"/>
              <a:t>对象</a:t>
            </a:r>
            <a:r>
              <a:rPr dirty="0"/>
              <a:t>。 </a:t>
            </a:r>
            <a:r>
              <a:rPr dirty="0" err="1"/>
              <a:t>你可以编写一个新的子类</a:t>
            </a:r>
            <a:r>
              <a:rPr dirty="0"/>
              <a:t> （</a:t>
            </a:r>
            <a:r>
              <a:rPr dirty="0" err="1"/>
              <a:t>例如</a:t>
            </a:r>
            <a:r>
              <a:rPr dirty="0"/>
              <a:t> </a:t>
            </a:r>
            <a:r>
              <a:rPr dirty="0" err="1">
                <a:latin typeface="Menlo Regular"/>
                <a:ea typeface="Menlo Regular"/>
                <a:cs typeface="Menlo Regular"/>
                <a:sym typeface="Menlo Regular"/>
              </a:rPr>
              <a:t>火车邮件</a:t>
            </a:r>
            <a:r>
              <a:rPr dirty="0"/>
              <a:t> ） </a:t>
            </a:r>
            <a:r>
              <a:rPr dirty="0" err="1"/>
              <a:t>来处理这两种情况</a:t>
            </a:r>
            <a:r>
              <a:rPr dirty="0"/>
              <a:t>， </a:t>
            </a:r>
            <a:r>
              <a:rPr dirty="0" err="1"/>
              <a:t>但是还有其他可选的方案</a:t>
            </a:r>
            <a:r>
              <a:rPr dirty="0"/>
              <a:t>。 </a:t>
            </a:r>
            <a:r>
              <a:rPr dirty="0" err="1"/>
              <a:t>客户端代码可以给</a:t>
            </a:r>
            <a:r>
              <a:rPr dirty="0"/>
              <a:t> </a:t>
            </a:r>
            <a:r>
              <a:rPr dirty="0" err="1">
                <a:latin typeface="Menlo Regular"/>
                <a:ea typeface="Menlo Regular"/>
                <a:cs typeface="Menlo Regular"/>
                <a:sym typeface="Menlo Regular"/>
              </a:rPr>
              <a:t>陆路邮件</a:t>
            </a:r>
            <a:r>
              <a:rPr dirty="0" err="1"/>
              <a:t>类传递一个参数</a:t>
            </a:r>
            <a:r>
              <a:rPr dirty="0"/>
              <a:t>， </a:t>
            </a:r>
            <a:r>
              <a:rPr dirty="0" err="1"/>
              <a:t>用于控制其希望获得的产品</a:t>
            </a:r>
            <a:r>
              <a:rPr dirty="0"/>
              <a:t>。 </a:t>
            </a:r>
          </a:p>
          <a:p>
            <a:pPr marL="457200" indent="-317500" defTabSz="457200">
              <a:lnSpc>
                <a:spcPct val="150000"/>
              </a:lnSpc>
              <a:spcBef>
                <a:spcPts val="0"/>
              </a:spcBef>
              <a:buClr>
                <a:srgbClr val="444444"/>
              </a:buClr>
              <a:buSzPct val="100000"/>
              <a:buFont typeface="PT Sans"/>
              <a:buAutoNum type="arabicPeriod"/>
              <a:defRPr sz="2700">
                <a:solidFill>
                  <a:srgbClr val="444444"/>
                </a:solidFill>
                <a:latin typeface="PT Sans"/>
                <a:ea typeface="PT Sans"/>
                <a:cs typeface="PT Sans"/>
                <a:sym typeface="PT Sans"/>
              </a:defRPr>
            </a:pPr>
            <a:r>
              <a:rPr dirty="0" err="1"/>
              <a:t>如果代码经过上述移动后</a:t>
            </a:r>
            <a:r>
              <a:rPr dirty="0"/>
              <a:t>， </a:t>
            </a:r>
            <a:r>
              <a:rPr dirty="0" err="1"/>
              <a:t>基础工厂方法中已经没有任何代码</a:t>
            </a:r>
            <a:r>
              <a:rPr dirty="0"/>
              <a:t>， </a:t>
            </a:r>
            <a:r>
              <a:rPr dirty="0" err="1"/>
              <a:t>你可以将其转变为抽象类</a:t>
            </a:r>
            <a:r>
              <a:rPr dirty="0"/>
              <a:t>。 </a:t>
            </a:r>
            <a:r>
              <a:rPr dirty="0" err="1"/>
              <a:t>如果基础工厂方法中还有其他语句</a:t>
            </a:r>
            <a:r>
              <a:rPr dirty="0"/>
              <a:t>， </a:t>
            </a:r>
            <a:r>
              <a:rPr dirty="0" err="1"/>
              <a:t>你可以将其设置为该方法的默认行为</a:t>
            </a:r>
            <a:r>
              <a:rPr dirty="0"/>
              <a:t>。</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工厂方法模式优缺点"/>
          <p:cNvSpPr txBox="1">
            <a:spLocks noGrp="1"/>
          </p:cNvSpPr>
          <p:nvPr>
            <p:ph type="title"/>
          </p:nvPr>
        </p:nvSpPr>
        <p:spPr>
          <a:prstGeom prst="rect">
            <a:avLst/>
          </a:prstGeom>
        </p:spPr>
        <p:txBody>
          <a:bodyPr/>
          <a:lstStyle>
            <a:lvl1pPr algn="l" defTabSz="457200">
              <a:spcBef>
                <a:spcPts val="2400"/>
              </a:spcBef>
              <a:defRPr sz="6400" b="1">
                <a:solidFill>
                  <a:srgbClr val="444444"/>
                </a:solidFill>
                <a:latin typeface="PT Sans"/>
                <a:ea typeface="PT Sans"/>
                <a:cs typeface="PT Sans"/>
                <a:sym typeface="PT Sans"/>
              </a:defRPr>
            </a:lvl1pPr>
          </a:lstStyle>
          <a:p>
            <a:r>
              <a:t>工厂方法模式优缺点</a:t>
            </a:r>
          </a:p>
        </p:txBody>
      </p:sp>
      <p:sp>
        <p:nvSpPr>
          <p:cNvPr id="157" name="优点…"/>
          <p:cNvSpPr txBox="1">
            <a:spLocks noGrp="1"/>
          </p:cNvSpPr>
          <p:nvPr>
            <p:ph type="body" idx="1"/>
          </p:nvPr>
        </p:nvSpPr>
        <p:spPr>
          <a:prstGeom prst="rect">
            <a:avLst/>
          </a:prstGeom>
        </p:spPr>
        <p:txBody>
          <a:bodyPr anchor="t"/>
          <a:lstStyle/>
          <a:p>
            <a:pPr marL="139700" indent="0" algn="just" defTabSz="457200">
              <a:spcBef>
                <a:spcPts val="0"/>
              </a:spcBef>
              <a:buClr>
                <a:srgbClr val="444444"/>
              </a:buClr>
              <a:buNone/>
              <a:defRPr sz="3200">
                <a:solidFill>
                  <a:srgbClr val="444444"/>
                </a:solidFill>
                <a:latin typeface="PT Sans"/>
                <a:ea typeface="PT Sans"/>
                <a:cs typeface="PT Sans"/>
                <a:sym typeface="PT Sans"/>
              </a:defRPr>
            </a:pPr>
            <a:endParaRPr lang="en-US" dirty="0"/>
          </a:p>
          <a:p>
            <a:pPr marL="139700" indent="0" algn="just" defTabSz="457200">
              <a:spcBef>
                <a:spcPts val="0"/>
              </a:spcBef>
              <a:buClr>
                <a:srgbClr val="444444"/>
              </a:buClr>
              <a:buNone/>
              <a:defRPr sz="3200">
                <a:solidFill>
                  <a:srgbClr val="444444"/>
                </a:solidFill>
                <a:latin typeface="PT Sans"/>
                <a:ea typeface="PT Sans"/>
                <a:cs typeface="PT Sans"/>
                <a:sym typeface="PT Sans"/>
              </a:defRPr>
            </a:pPr>
            <a:r>
              <a:rPr dirty="0" err="1">
                <a:solidFill>
                  <a:schemeClr val="accent3"/>
                </a:solidFill>
              </a:rPr>
              <a:t>优</a:t>
            </a:r>
            <a:r>
              <a:rPr lang="zh-CN" altLang="en-US" dirty="0">
                <a:solidFill>
                  <a:schemeClr val="accent3"/>
                </a:solidFill>
              </a:rPr>
              <a:t> </a:t>
            </a:r>
            <a:r>
              <a:rPr dirty="0" err="1">
                <a:solidFill>
                  <a:schemeClr val="accent3"/>
                </a:solidFill>
              </a:rPr>
              <a:t>点</a:t>
            </a:r>
            <a:endParaRPr dirty="0">
              <a:solidFill>
                <a:schemeClr val="accent3"/>
              </a:solidFill>
            </a:endParaRPr>
          </a:p>
          <a:p>
            <a:pPr marL="457200" indent="-317500" algn="just" defTabSz="457200">
              <a:spcBef>
                <a:spcPts val="0"/>
              </a:spcBef>
              <a:buClr>
                <a:srgbClr val="444444"/>
              </a:buClr>
              <a:buFont typeface="PT Sans"/>
              <a:defRPr sz="3200">
                <a:solidFill>
                  <a:srgbClr val="444444"/>
                </a:solidFill>
                <a:latin typeface="PT Sans"/>
                <a:ea typeface="PT Sans"/>
                <a:cs typeface="PT Sans"/>
                <a:sym typeface="PT Sans"/>
              </a:defRPr>
            </a:pPr>
            <a:endParaRPr dirty="0"/>
          </a:p>
          <a:p>
            <a:pPr marL="596900" indent="-457200" algn="just" defTabSz="457200">
              <a:lnSpc>
                <a:spcPct val="200000"/>
              </a:lnSpc>
              <a:spcBef>
                <a:spcPts val="800"/>
              </a:spcBef>
              <a:buClr>
                <a:srgbClr val="444444"/>
              </a:buClr>
              <a:buFont typeface="系统字体常规体"/>
              <a:buChar char="✓"/>
              <a:defRPr sz="3200">
                <a:solidFill>
                  <a:srgbClr val="444444"/>
                </a:solidFill>
                <a:latin typeface="PT Sans"/>
                <a:ea typeface="PT Sans"/>
                <a:cs typeface="PT Sans"/>
                <a:sym typeface="PT Sans"/>
              </a:defRPr>
            </a:pPr>
            <a:r>
              <a:rPr dirty="0"/>
              <a:t>	</a:t>
            </a:r>
            <a:r>
              <a:rPr dirty="0" err="1"/>
              <a:t>你可以避免创建者和具体产品之间的紧密耦合</a:t>
            </a:r>
            <a:r>
              <a:rPr dirty="0"/>
              <a:t>。</a:t>
            </a:r>
          </a:p>
          <a:p>
            <a:pPr marL="596900" indent="-457200" algn="just" defTabSz="457200">
              <a:lnSpc>
                <a:spcPct val="200000"/>
              </a:lnSpc>
              <a:spcBef>
                <a:spcPts val="800"/>
              </a:spcBef>
              <a:buClr>
                <a:srgbClr val="444444"/>
              </a:buClr>
              <a:buFont typeface="系统字体常规体"/>
              <a:buChar char="✓"/>
              <a:defRPr sz="3200">
                <a:solidFill>
                  <a:srgbClr val="444444"/>
                </a:solidFill>
                <a:latin typeface="PT Sans"/>
                <a:ea typeface="PT Sans"/>
                <a:cs typeface="PT Sans"/>
                <a:sym typeface="PT Sans"/>
              </a:defRPr>
            </a:pPr>
            <a:r>
              <a:rPr dirty="0"/>
              <a:t>	</a:t>
            </a:r>
            <a:r>
              <a:rPr dirty="0" err="1"/>
              <a:t>单一职责原则</a:t>
            </a:r>
            <a:r>
              <a:rPr dirty="0"/>
              <a:t>。 </a:t>
            </a:r>
            <a:r>
              <a:rPr dirty="0" err="1"/>
              <a:t>你可以将产品创建代码放在程序的单一位置</a:t>
            </a:r>
            <a:r>
              <a:rPr dirty="0"/>
              <a:t>， </a:t>
            </a:r>
            <a:r>
              <a:rPr dirty="0" err="1"/>
              <a:t>从而使得代码更容易维护</a:t>
            </a:r>
            <a:r>
              <a:rPr dirty="0"/>
              <a:t>。</a:t>
            </a:r>
          </a:p>
          <a:p>
            <a:pPr marL="596900" indent="-457200" algn="just" defTabSz="457200">
              <a:lnSpc>
                <a:spcPct val="200000"/>
              </a:lnSpc>
              <a:spcBef>
                <a:spcPts val="0"/>
              </a:spcBef>
              <a:buClr>
                <a:srgbClr val="444444"/>
              </a:buClr>
              <a:buFont typeface="系统字体常规体"/>
              <a:buChar char="✓"/>
              <a:defRPr sz="3200">
                <a:solidFill>
                  <a:srgbClr val="444444"/>
                </a:solidFill>
                <a:latin typeface="PT Sans"/>
                <a:ea typeface="PT Sans"/>
                <a:cs typeface="PT Sans"/>
                <a:sym typeface="PT Sans"/>
              </a:defRPr>
            </a:pPr>
            <a:r>
              <a:rPr dirty="0"/>
              <a:t>	</a:t>
            </a:r>
            <a:r>
              <a:rPr dirty="0" err="1"/>
              <a:t>开闭原则</a:t>
            </a:r>
            <a:r>
              <a:rPr dirty="0"/>
              <a:t>。 </a:t>
            </a:r>
            <a:r>
              <a:rPr dirty="0" err="1"/>
              <a:t>无需更改现有客户端代码</a:t>
            </a:r>
            <a:r>
              <a:rPr dirty="0"/>
              <a:t>， </a:t>
            </a:r>
            <a:r>
              <a:rPr dirty="0" err="1"/>
              <a:t>你就可以在程序中引入新的产品类型</a:t>
            </a:r>
            <a:r>
              <a:rPr dirty="0"/>
              <a:t>。</a:t>
            </a:r>
          </a:p>
          <a:p>
            <a:pPr marL="139700" indent="0" algn="just" defTabSz="457200">
              <a:spcBef>
                <a:spcPts val="0"/>
              </a:spcBef>
              <a:buClr>
                <a:srgbClr val="444444"/>
              </a:buClr>
              <a:buNone/>
              <a:defRPr sz="3200">
                <a:solidFill>
                  <a:srgbClr val="444444"/>
                </a:solidFill>
                <a:latin typeface="PT Sans"/>
                <a:ea typeface="PT Sans"/>
                <a:cs typeface="PT Sans"/>
                <a:sym typeface="PT Sans"/>
              </a:defRPr>
            </a:pPr>
            <a:endParaRPr lang="en-US" dirty="0"/>
          </a:p>
          <a:p>
            <a:pPr marL="139700" indent="0" algn="just" defTabSz="457200">
              <a:spcBef>
                <a:spcPts val="0"/>
              </a:spcBef>
              <a:buClr>
                <a:srgbClr val="444444"/>
              </a:buClr>
              <a:buNone/>
              <a:defRPr sz="3200">
                <a:solidFill>
                  <a:srgbClr val="444444"/>
                </a:solidFill>
                <a:latin typeface="PT Sans"/>
                <a:ea typeface="PT Sans"/>
                <a:cs typeface="PT Sans"/>
                <a:sym typeface="PT Sans"/>
              </a:defRPr>
            </a:pPr>
            <a:r>
              <a:rPr dirty="0" err="1">
                <a:solidFill>
                  <a:srgbClr val="FF0000"/>
                </a:solidFill>
              </a:rPr>
              <a:t>缺</a:t>
            </a:r>
            <a:r>
              <a:rPr lang="zh-CN" altLang="en-US" dirty="0">
                <a:solidFill>
                  <a:srgbClr val="FF0000"/>
                </a:solidFill>
              </a:rPr>
              <a:t> </a:t>
            </a:r>
            <a:r>
              <a:rPr dirty="0" err="1">
                <a:solidFill>
                  <a:srgbClr val="FF0000"/>
                </a:solidFill>
              </a:rPr>
              <a:t>点</a:t>
            </a:r>
            <a:endParaRPr lang="en-US" dirty="0">
              <a:solidFill>
                <a:srgbClr val="FF0000"/>
              </a:solidFill>
            </a:endParaRPr>
          </a:p>
          <a:p>
            <a:pPr marL="139700" indent="0" algn="just" defTabSz="457200">
              <a:lnSpc>
                <a:spcPct val="200000"/>
              </a:lnSpc>
              <a:spcBef>
                <a:spcPts val="0"/>
              </a:spcBef>
              <a:buClr>
                <a:srgbClr val="444444"/>
              </a:buClr>
              <a:buNone/>
              <a:defRPr sz="3200">
                <a:solidFill>
                  <a:srgbClr val="444444"/>
                </a:solidFill>
                <a:latin typeface="PT Sans"/>
                <a:ea typeface="PT Sans"/>
                <a:cs typeface="PT Sans"/>
                <a:sym typeface="PT Sans"/>
              </a:defRPr>
            </a:pPr>
            <a:endParaRPr dirty="0"/>
          </a:p>
          <a:p>
            <a:pPr marL="596900" indent="-457200" algn="just" defTabSz="457200">
              <a:lnSpc>
                <a:spcPct val="200000"/>
              </a:lnSpc>
              <a:spcBef>
                <a:spcPts val="0"/>
              </a:spcBef>
              <a:buClr>
                <a:srgbClr val="444444"/>
              </a:buClr>
              <a:buFont typeface="Zapf Dingbats"/>
              <a:buChar char="✕"/>
              <a:defRPr sz="3200">
                <a:solidFill>
                  <a:srgbClr val="444444"/>
                </a:solidFill>
                <a:latin typeface="PT Sans"/>
                <a:ea typeface="PT Sans"/>
                <a:cs typeface="PT Sans"/>
                <a:sym typeface="PT Sans"/>
              </a:defRPr>
            </a:pPr>
            <a:r>
              <a:rPr dirty="0"/>
              <a:t>    </a:t>
            </a:r>
            <a:r>
              <a:rPr dirty="0" err="1"/>
              <a:t>应用工厂方法模式需要引入许多新的子类</a:t>
            </a:r>
            <a:r>
              <a:rPr dirty="0"/>
              <a:t>， </a:t>
            </a:r>
            <a:r>
              <a:rPr dirty="0" err="1"/>
              <a:t>代码可能会因此变得更复杂</a:t>
            </a:r>
            <a:r>
              <a:rPr dirty="0"/>
              <a:t>。 </a:t>
            </a:r>
          </a:p>
          <a:p>
            <a:pPr marL="596900" indent="-457200" algn="just" defTabSz="457200">
              <a:lnSpc>
                <a:spcPct val="200000"/>
              </a:lnSpc>
              <a:spcBef>
                <a:spcPts val="0"/>
              </a:spcBef>
              <a:buClr>
                <a:srgbClr val="444444"/>
              </a:buClr>
              <a:buFont typeface="Zapf Dingbats"/>
              <a:buChar char="✕"/>
              <a:defRPr sz="3200">
                <a:solidFill>
                  <a:srgbClr val="444444"/>
                </a:solidFill>
                <a:latin typeface="PT Sans"/>
                <a:ea typeface="PT Sans"/>
                <a:cs typeface="PT Sans"/>
                <a:sym typeface="PT Sans"/>
              </a:defRPr>
            </a:pPr>
            <a:r>
              <a:rPr dirty="0"/>
              <a:t>    </a:t>
            </a:r>
            <a:r>
              <a:rPr dirty="0" err="1"/>
              <a:t>最好的情况是将该模式引入创建者类的现有层次结构中</a:t>
            </a:r>
            <a:r>
              <a:rPr dirty="0"/>
              <a:t>。</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与其他模式的关系"/>
          <p:cNvSpPr txBox="1">
            <a:spLocks noGrp="1"/>
          </p:cNvSpPr>
          <p:nvPr>
            <p:ph type="title"/>
          </p:nvPr>
        </p:nvSpPr>
        <p:spPr>
          <a:prstGeom prst="rect">
            <a:avLst/>
          </a:prstGeom>
        </p:spPr>
        <p:txBody>
          <a:bodyPr/>
          <a:lstStyle>
            <a:lvl1pPr algn="l" defTabSz="457200">
              <a:spcBef>
                <a:spcPts val="2400"/>
              </a:spcBef>
              <a:defRPr sz="6400" b="1">
                <a:solidFill>
                  <a:srgbClr val="444444"/>
                </a:solidFill>
                <a:latin typeface="PT Sans"/>
                <a:ea typeface="PT Sans"/>
                <a:cs typeface="PT Sans"/>
                <a:sym typeface="PT Sans"/>
              </a:defRPr>
            </a:lvl1pPr>
          </a:lstStyle>
          <a:p>
            <a:r>
              <a:t>与其他模式的关系</a:t>
            </a:r>
          </a:p>
        </p:txBody>
      </p:sp>
      <p:sp>
        <p:nvSpPr>
          <p:cNvPr id="160" name="在许多设计工作的初期都会使用工厂方法模式 （较为简单， 而且可以更方便地通过子类进行定制）， 随后演化为使用抽象工厂模式、 原型模式或生成器模式 （更灵活但更加复杂）。…"/>
          <p:cNvSpPr txBox="1">
            <a:spLocks noGrp="1"/>
          </p:cNvSpPr>
          <p:nvPr>
            <p:ph type="body" idx="1"/>
          </p:nvPr>
        </p:nvSpPr>
        <p:spPr>
          <a:prstGeom prst="rect">
            <a:avLst/>
          </a:prstGeom>
        </p:spPr>
        <p:txBody>
          <a:bodyPr anchor="t"/>
          <a:lstStyle/>
          <a:p>
            <a:pPr marL="457200" indent="-317500" algn="just" defTabSz="457200">
              <a:lnSpc>
                <a:spcPct val="150000"/>
              </a:lnSpc>
              <a:spcBef>
                <a:spcPts val="2400"/>
              </a:spcBef>
              <a:buClr>
                <a:srgbClr val="4F1F46"/>
              </a:buClr>
              <a:buFont typeface="PT Sans"/>
              <a:defRPr sz="3200">
                <a:solidFill>
                  <a:srgbClr val="444444"/>
                </a:solidFill>
                <a:latin typeface="PT Sans"/>
                <a:ea typeface="PT Sans"/>
                <a:cs typeface="PT Sans"/>
                <a:sym typeface="PT Sans"/>
              </a:defRPr>
            </a:pPr>
            <a:r>
              <a:rPr dirty="0" err="1"/>
              <a:t>在许多设计工作的初期都会使用</a:t>
            </a:r>
            <a:r>
              <a:rPr b="1" dirty="0" err="1">
                <a:solidFill>
                  <a:srgbClr val="4F1F46"/>
                </a:solidFill>
                <a:hlinkClick r:id="rId2"/>
              </a:rPr>
              <a:t>工厂方法</a:t>
            </a:r>
            <a:r>
              <a:rPr dirty="0"/>
              <a:t> （</a:t>
            </a:r>
            <a:r>
              <a:rPr dirty="0" err="1"/>
              <a:t>较为简单</a:t>
            </a:r>
            <a:r>
              <a:rPr dirty="0"/>
              <a:t>， </a:t>
            </a:r>
            <a:r>
              <a:rPr dirty="0" err="1"/>
              <a:t>而且可以更方便地通过子类进行定制</a:t>
            </a:r>
            <a:r>
              <a:rPr dirty="0"/>
              <a:t>）， </a:t>
            </a:r>
            <a:r>
              <a:rPr dirty="0" err="1"/>
              <a:t>随后演化为使用</a:t>
            </a:r>
            <a:r>
              <a:rPr b="1" dirty="0" err="1">
                <a:hlinkClick r:id="rId3"/>
              </a:rPr>
              <a:t>抽象工厂模式</a:t>
            </a:r>
            <a:r>
              <a:rPr dirty="0"/>
              <a:t>、 </a:t>
            </a:r>
            <a:r>
              <a:rPr b="1" dirty="0" err="1">
                <a:hlinkClick r:id="rId4"/>
              </a:rPr>
              <a:t>原型模式</a:t>
            </a:r>
            <a:r>
              <a:rPr dirty="0" err="1"/>
              <a:t>或</a:t>
            </a:r>
            <a:r>
              <a:rPr b="1" dirty="0" err="1">
                <a:hlinkClick r:id="rId5"/>
              </a:rPr>
              <a:t>生成器模式</a:t>
            </a:r>
            <a:r>
              <a:rPr dirty="0"/>
              <a:t> （</a:t>
            </a:r>
            <a:r>
              <a:rPr dirty="0" err="1"/>
              <a:t>更灵活但更加复杂</a:t>
            </a:r>
            <a:r>
              <a:rPr dirty="0"/>
              <a:t>）。 </a:t>
            </a:r>
          </a:p>
          <a:p>
            <a:pPr marL="457200" indent="-317500" algn="just" defTabSz="457200">
              <a:lnSpc>
                <a:spcPct val="150000"/>
              </a:lnSpc>
              <a:spcBef>
                <a:spcPts val="2400"/>
              </a:spcBef>
              <a:buClr>
                <a:srgbClr val="4F1F46"/>
              </a:buClr>
              <a:buFont typeface="PT Sans"/>
              <a:defRPr sz="3200" b="1">
                <a:solidFill>
                  <a:srgbClr val="444444"/>
                </a:solidFill>
                <a:latin typeface="PT Sans"/>
                <a:ea typeface="PT Sans"/>
                <a:cs typeface="PT Sans"/>
                <a:sym typeface="PT Sans"/>
              </a:defRPr>
            </a:pPr>
            <a:r>
              <a:rPr u="sng" dirty="0" err="1">
                <a:hlinkClick r:id="rId3"/>
              </a:rPr>
              <a:t>抽象工厂模式</a:t>
            </a:r>
            <a:r>
              <a:rPr b="0" dirty="0" err="1"/>
              <a:t>通常基于一组</a:t>
            </a:r>
            <a:r>
              <a:rPr dirty="0" err="1">
                <a:solidFill>
                  <a:srgbClr val="4F1F46"/>
                </a:solidFill>
                <a:hlinkClick r:id="rId2"/>
              </a:rPr>
              <a:t>工厂方法</a:t>
            </a:r>
            <a:r>
              <a:rPr b="0" dirty="0"/>
              <a:t>， </a:t>
            </a:r>
            <a:r>
              <a:rPr b="0" dirty="0" err="1"/>
              <a:t>但你也可以使用</a:t>
            </a:r>
            <a:r>
              <a:rPr u="sng" dirty="0" err="1">
                <a:hlinkClick r:id="rId4"/>
              </a:rPr>
              <a:t>原型模式</a:t>
            </a:r>
            <a:r>
              <a:rPr b="0" dirty="0" err="1"/>
              <a:t>来生成这些类的方法</a:t>
            </a:r>
            <a:r>
              <a:rPr b="0" dirty="0"/>
              <a:t>。 </a:t>
            </a:r>
          </a:p>
          <a:p>
            <a:pPr marL="457200" indent="-317500" algn="just" defTabSz="457200">
              <a:lnSpc>
                <a:spcPct val="150000"/>
              </a:lnSpc>
              <a:spcBef>
                <a:spcPts val="2400"/>
              </a:spcBef>
              <a:buClr>
                <a:srgbClr val="4F1F46"/>
              </a:buClr>
              <a:buFont typeface="PT Sans"/>
              <a:defRPr sz="3200">
                <a:solidFill>
                  <a:srgbClr val="444444"/>
                </a:solidFill>
                <a:latin typeface="PT Sans"/>
                <a:ea typeface="PT Sans"/>
                <a:cs typeface="PT Sans"/>
                <a:sym typeface="PT Sans"/>
              </a:defRPr>
            </a:pPr>
            <a:r>
              <a:rPr dirty="0" err="1"/>
              <a:t>你可以同时使用</a:t>
            </a:r>
            <a:r>
              <a:rPr b="1" dirty="0" err="1">
                <a:solidFill>
                  <a:srgbClr val="4F1F46"/>
                </a:solidFill>
                <a:hlinkClick r:id="rId2"/>
              </a:rPr>
              <a:t>工厂方法</a:t>
            </a:r>
            <a:r>
              <a:rPr dirty="0" err="1"/>
              <a:t>和</a:t>
            </a:r>
            <a:r>
              <a:rPr b="1" dirty="0" err="1">
                <a:hlinkClick r:id="rId6"/>
              </a:rPr>
              <a:t>迭代器模式</a:t>
            </a:r>
            <a:r>
              <a:rPr dirty="0" err="1"/>
              <a:t>来让子类集合返回不同类型的迭代器</a:t>
            </a:r>
            <a:r>
              <a:rPr dirty="0"/>
              <a:t>， </a:t>
            </a:r>
            <a:r>
              <a:rPr dirty="0" err="1"/>
              <a:t>并使得迭代器与集合相匹配</a:t>
            </a:r>
            <a:r>
              <a:rPr dirty="0"/>
              <a:t>。 </a:t>
            </a:r>
          </a:p>
          <a:p>
            <a:pPr marL="457200" indent="-317500" algn="just" defTabSz="457200">
              <a:lnSpc>
                <a:spcPct val="150000"/>
              </a:lnSpc>
              <a:spcBef>
                <a:spcPts val="2400"/>
              </a:spcBef>
              <a:buClr>
                <a:srgbClr val="4F1F46"/>
              </a:buClr>
              <a:buFont typeface="PT Sans"/>
              <a:defRPr sz="3200">
                <a:solidFill>
                  <a:srgbClr val="444444"/>
                </a:solidFill>
                <a:latin typeface="PT Sans"/>
                <a:ea typeface="PT Sans"/>
                <a:cs typeface="PT Sans"/>
                <a:sym typeface="PT Sans"/>
              </a:defRPr>
            </a:pPr>
            <a:r>
              <a:rPr b="1" dirty="0" err="1">
                <a:hlinkClick r:id="rId4"/>
              </a:rPr>
              <a:t>原型</a:t>
            </a:r>
            <a:r>
              <a:rPr dirty="0" err="1"/>
              <a:t>并不基于继承</a:t>
            </a:r>
            <a:r>
              <a:rPr dirty="0"/>
              <a:t>， </a:t>
            </a:r>
            <a:r>
              <a:rPr dirty="0" err="1"/>
              <a:t>因此没有继承的缺点</a:t>
            </a:r>
            <a:r>
              <a:rPr dirty="0"/>
              <a:t>。 </a:t>
            </a:r>
            <a:r>
              <a:rPr dirty="0" err="1"/>
              <a:t>另一方面</a:t>
            </a:r>
            <a:r>
              <a:rPr dirty="0"/>
              <a:t>， </a:t>
            </a:r>
            <a:r>
              <a:rPr dirty="0" err="1"/>
              <a:t>原型需要对被复制对象进行复杂的初始化</a:t>
            </a:r>
            <a:r>
              <a:rPr dirty="0"/>
              <a:t>。 </a:t>
            </a:r>
            <a:r>
              <a:rPr b="1" dirty="0">
                <a:solidFill>
                  <a:srgbClr val="4F1F46"/>
                </a:solidFill>
                <a:hlinkClick r:id="rId2"/>
              </a:rPr>
              <a:t>工厂方法</a:t>
            </a:r>
            <a:r>
              <a:rPr dirty="0"/>
              <a:t> </a:t>
            </a:r>
            <a:r>
              <a:rPr dirty="0" err="1"/>
              <a:t>基于继承</a:t>
            </a:r>
            <a:r>
              <a:rPr dirty="0"/>
              <a:t>， </a:t>
            </a:r>
            <a:r>
              <a:rPr dirty="0" err="1"/>
              <a:t>但是它不需要初始化步骤</a:t>
            </a:r>
            <a:r>
              <a:rPr dirty="0"/>
              <a:t>。 </a:t>
            </a:r>
          </a:p>
          <a:p>
            <a:pPr marL="457200" indent="-317500" algn="just" defTabSz="457200">
              <a:lnSpc>
                <a:spcPct val="150000"/>
              </a:lnSpc>
              <a:spcBef>
                <a:spcPts val="0"/>
              </a:spcBef>
              <a:buClr>
                <a:srgbClr val="4F1F46"/>
              </a:buClr>
              <a:buFont typeface="PT Sans"/>
              <a:defRPr sz="3200">
                <a:solidFill>
                  <a:srgbClr val="444444"/>
                </a:solidFill>
                <a:latin typeface="PT Sans"/>
                <a:ea typeface="PT Sans"/>
                <a:cs typeface="PT Sans"/>
                <a:sym typeface="PT Sans"/>
              </a:defRPr>
            </a:pPr>
            <a:r>
              <a:rPr b="1" dirty="0" err="1">
                <a:solidFill>
                  <a:srgbClr val="4F1F46"/>
                </a:solidFill>
                <a:hlinkClick r:id="rId2"/>
              </a:rPr>
              <a:t>工厂方法</a:t>
            </a:r>
            <a:r>
              <a:rPr dirty="0" err="1"/>
              <a:t>是</a:t>
            </a:r>
            <a:r>
              <a:rPr b="1" dirty="0" err="1">
                <a:hlinkClick r:id="rId7"/>
              </a:rPr>
              <a:t>模板方法模式</a:t>
            </a:r>
            <a:r>
              <a:rPr dirty="0" err="1"/>
              <a:t>的一种特殊形式</a:t>
            </a:r>
            <a:r>
              <a:rPr dirty="0"/>
              <a:t>。 </a:t>
            </a:r>
            <a:r>
              <a:rPr dirty="0" err="1"/>
              <a:t>同时</a:t>
            </a:r>
            <a:r>
              <a:rPr dirty="0"/>
              <a:t>， </a:t>
            </a:r>
            <a:r>
              <a:rPr dirty="0" err="1"/>
              <a:t>工厂方法可以作为一个大型模板方法中的一个步骤</a:t>
            </a:r>
            <a:r>
              <a:rPr dirty="0"/>
              <a:t>。</a:t>
            </a: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11</TotalTime>
  <Words>326</Words>
  <Application>Microsoft Macintosh PowerPoint</Application>
  <PresentationFormat>自定义</PresentationFormat>
  <Paragraphs>64</Paragraphs>
  <Slides>12</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12</vt:i4>
      </vt:variant>
    </vt:vector>
  </HeadingPairs>
  <TitlesOfParts>
    <vt:vector size="21" baseType="lpstr">
      <vt:lpstr>系统字体常规体</vt:lpstr>
      <vt:lpstr>PingFang SC Regular</vt:lpstr>
      <vt:lpstr>Zapf Dingbats</vt:lpstr>
      <vt:lpstr>Helvetica Neue</vt:lpstr>
      <vt:lpstr>Helvetica Neue Light</vt:lpstr>
      <vt:lpstr>Helvetica Neue Medium</vt:lpstr>
      <vt:lpstr>Menlo Regular</vt:lpstr>
      <vt:lpstr>PT Sans</vt:lpstr>
      <vt:lpstr>White</vt:lpstr>
      <vt:lpstr>Lesson 02 Factory Method</vt:lpstr>
      <vt:lpstr>意图</vt:lpstr>
      <vt:lpstr>问题</vt:lpstr>
      <vt:lpstr>解决方案</vt:lpstr>
      <vt:lpstr>PowerPoint 演示文稿</vt:lpstr>
      <vt:lpstr>工厂方法模式结构</vt:lpstr>
      <vt:lpstr>伪代码</vt:lpstr>
      <vt:lpstr>适合应用场景</vt:lpstr>
      <vt:lpstr>适合应用场景</vt:lpstr>
      <vt:lpstr>实现方式</vt:lpstr>
      <vt:lpstr>工厂方法模式优缺点</vt:lpstr>
      <vt:lpstr>与其他模式的关系</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 Factory Method</dc:title>
  <cp:lastModifiedBy>seek ALK</cp:lastModifiedBy>
  <cp:revision>3</cp:revision>
  <dcterms:modified xsi:type="dcterms:W3CDTF">2024-02-27T01:27:14Z</dcterms:modified>
</cp:coreProperties>
</file>