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1pPr>
    <a:lvl2pPr marL="0" marR="0" indent="457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2pPr>
    <a:lvl3pPr marL="0" marR="0" indent="9144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3pPr>
    <a:lvl4pPr marL="0" marR="0" indent="1371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4pPr>
    <a:lvl5pPr marL="0" marR="0" indent="18288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5pPr>
    <a:lvl6pPr marL="0" marR="0" indent="22860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6pPr>
    <a:lvl7pPr marL="0" marR="0" indent="2743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7pPr>
    <a:lvl8pPr marL="0" marR="0" indent="32004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8pPr>
    <a:lvl9pPr marL="0" marR="0" indent="3657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标题">
    <p:spTree>
      <p:nvGrpSpPr>
        <p:cNvPr id="1" name=""/>
        <p:cNvGrpSpPr/>
        <p:nvPr/>
      </p:nvGrpSpPr>
      <p:grpSpPr>
        <a:xfrm>
          <a:off x="0" y="0"/>
          <a:ext cx="0" cy="0"/>
          <a:chOff x="0" y="0"/>
          <a:chExt cx="0" cy="0"/>
        </a:xfrm>
      </p:grpSpPr>
      <p:sp>
        <p:nvSpPr>
          <p:cNvPr id="11" name="标题文本"/>
          <p:cNvSpPr txBox="1"/>
          <p:nvPr>
            <p:ph type="title"/>
          </p:nvPr>
        </p:nvSpPr>
        <p:spPr>
          <a:xfrm>
            <a:off x="1778000" y="2298700"/>
            <a:ext cx="20828000" cy="4648200"/>
          </a:xfrm>
          <a:prstGeom prst="rect">
            <a:avLst/>
          </a:prstGeom>
        </p:spPr>
        <p:txBody>
          <a:bodyPr anchor="b"/>
          <a:lstStyle/>
          <a:p>
            <a:pPr/>
            <a:r>
              <a:t>标题文本</a:t>
            </a:r>
          </a:p>
        </p:txBody>
      </p:sp>
      <p:sp>
        <p:nvSpPr>
          <p:cNvPr id="12" name="正文级别 1…"/>
          <p:cNvSpPr txBox="1"/>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正文级别 1</a:t>
            </a:r>
          </a:p>
          <a:p>
            <a:pPr lvl="1"/>
            <a:r>
              <a:t>正文级别 2</a:t>
            </a:r>
          </a:p>
          <a:p>
            <a:pPr lvl="2"/>
            <a:r>
              <a:t>正文级别 3</a:t>
            </a:r>
          </a:p>
          <a:p>
            <a:pPr lvl="3"/>
            <a:r>
              <a:t>正文级别 4</a:t>
            </a:r>
          </a:p>
          <a:p>
            <a:pPr lvl="4"/>
            <a:r>
              <a:t>正文级别 5</a:t>
            </a:r>
          </a:p>
        </p:txBody>
      </p:sp>
      <p:sp>
        <p:nvSpPr>
          <p:cNvPr id="13"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照片 - 水平">
    <p:spTree>
      <p:nvGrpSpPr>
        <p:cNvPr id="1" name=""/>
        <p:cNvGrpSpPr/>
        <p:nvPr/>
      </p:nvGrpSpPr>
      <p:grpSpPr>
        <a:xfrm>
          <a:off x="0" y="0"/>
          <a:ext cx="0" cy="0"/>
          <a:chOff x="0" y="0"/>
          <a:chExt cx="0" cy="0"/>
        </a:xfrm>
      </p:grpSpPr>
      <p:sp>
        <p:nvSpPr>
          <p:cNvPr id="20" name="从草地沙丘上欣赏海滩和大海的视图"/>
          <p:cNvSpPr/>
          <p:nvPr>
            <p:ph type="pic" idx="21"/>
          </p:nvPr>
        </p:nvSpPr>
        <p:spPr>
          <a:xfrm>
            <a:off x="3125968" y="-393700"/>
            <a:ext cx="18135601" cy="12090400"/>
          </a:xfrm>
          <a:prstGeom prst="rect">
            <a:avLst/>
          </a:prstGeom>
        </p:spPr>
        <p:txBody>
          <a:bodyPr lIns="91439" tIns="45719" rIns="91439" bIns="45719" anchor="t">
            <a:noAutofit/>
          </a:bodyPr>
          <a:lstStyle/>
          <a:p>
            <a:pPr/>
          </a:p>
        </p:txBody>
      </p:sp>
      <p:sp>
        <p:nvSpPr>
          <p:cNvPr id="21" name="标题文本"/>
          <p:cNvSpPr txBox="1"/>
          <p:nvPr>
            <p:ph type="title"/>
          </p:nvPr>
        </p:nvSpPr>
        <p:spPr>
          <a:xfrm>
            <a:off x="635000" y="9512300"/>
            <a:ext cx="23114000" cy="2006600"/>
          </a:xfrm>
          <a:prstGeom prst="rect">
            <a:avLst/>
          </a:prstGeom>
        </p:spPr>
        <p:txBody>
          <a:bodyPr anchor="b"/>
          <a:lstStyle/>
          <a:p>
            <a:pPr/>
            <a:r>
              <a:t>标题文本</a:t>
            </a:r>
          </a:p>
        </p:txBody>
      </p:sp>
      <p:sp>
        <p:nvSpPr>
          <p:cNvPr id="22" name="正文级别 1…"/>
          <p:cNvSpPr txBox="1"/>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正文级别 1</a:t>
            </a:r>
          </a:p>
          <a:p>
            <a:pPr lvl="1"/>
            <a:r>
              <a:t>正文级别 2</a:t>
            </a:r>
          </a:p>
          <a:p>
            <a:pPr lvl="2"/>
            <a:r>
              <a:t>正文级别 3</a:t>
            </a:r>
          </a:p>
          <a:p>
            <a:pPr lvl="3"/>
            <a:r>
              <a:t>正文级别 4</a:t>
            </a:r>
          </a:p>
          <a:p>
            <a:pPr lvl="4"/>
            <a:r>
              <a:t>正文级别 5</a:t>
            </a:r>
          </a:p>
        </p:txBody>
      </p:sp>
      <p:sp>
        <p:nvSpPr>
          <p:cNvPr id="23"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标题 - 居中">
    <p:spTree>
      <p:nvGrpSpPr>
        <p:cNvPr id="1" name=""/>
        <p:cNvGrpSpPr/>
        <p:nvPr/>
      </p:nvGrpSpPr>
      <p:grpSpPr>
        <a:xfrm>
          <a:off x="0" y="0"/>
          <a:ext cx="0" cy="0"/>
          <a:chOff x="0" y="0"/>
          <a:chExt cx="0" cy="0"/>
        </a:xfrm>
      </p:grpSpPr>
      <p:sp>
        <p:nvSpPr>
          <p:cNvPr id="30" name="标题文本"/>
          <p:cNvSpPr txBox="1"/>
          <p:nvPr>
            <p:ph type="title"/>
          </p:nvPr>
        </p:nvSpPr>
        <p:spPr>
          <a:xfrm>
            <a:off x="1778000" y="4533900"/>
            <a:ext cx="20828000" cy="4648200"/>
          </a:xfrm>
          <a:prstGeom prst="rect">
            <a:avLst/>
          </a:prstGeom>
        </p:spPr>
        <p:txBody>
          <a:bodyPr/>
          <a:lstStyle/>
          <a:p>
            <a:pPr/>
            <a:r>
              <a:t>标题文本</a:t>
            </a:r>
          </a:p>
        </p:txBody>
      </p:sp>
      <p:sp>
        <p:nvSpPr>
          <p:cNvPr id="31"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照片 - 垂直">
    <p:spTree>
      <p:nvGrpSpPr>
        <p:cNvPr id="1" name=""/>
        <p:cNvGrpSpPr/>
        <p:nvPr/>
      </p:nvGrpSpPr>
      <p:grpSpPr>
        <a:xfrm>
          <a:off x="0" y="0"/>
          <a:ext cx="0" cy="0"/>
          <a:chOff x="0" y="0"/>
          <a:chExt cx="0" cy="0"/>
        </a:xfrm>
      </p:grpSpPr>
      <p:sp>
        <p:nvSpPr>
          <p:cNvPr id="38" name="在海滩上低飞的苍鹭，前景是低矮的栅栏"/>
          <p:cNvSpPr/>
          <p:nvPr>
            <p:ph type="pic" sz="half" idx="21"/>
          </p:nvPr>
        </p:nvSpPr>
        <p:spPr>
          <a:xfrm>
            <a:off x="12827000" y="952500"/>
            <a:ext cx="11468100" cy="11468100"/>
          </a:xfrm>
          <a:prstGeom prst="rect">
            <a:avLst/>
          </a:prstGeom>
        </p:spPr>
        <p:txBody>
          <a:bodyPr lIns="91439" tIns="45719" rIns="91439" bIns="45719" anchor="t">
            <a:noAutofit/>
          </a:bodyPr>
          <a:lstStyle/>
          <a:p>
            <a:pPr/>
          </a:p>
        </p:txBody>
      </p:sp>
      <p:sp>
        <p:nvSpPr>
          <p:cNvPr id="39" name="标题文本"/>
          <p:cNvSpPr txBox="1"/>
          <p:nvPr>
            <p:ph type="title"/>
          </p:nvPr>
        </p:nvSpPr>
        <p:spPr>
          <a:xfrm>
            <a:off x="1651000" y="952500"/>
            <a:ext cx="10223500" cy="5549900"/>
          </a:xfrm>
          <a:prstGeom prst="rect">
            <a:avLst/>
          </a:prstGeom>
        </p:spPr>
        <p:txBody>
          <a:bodyPr anchor="b"/>
          <a:lstStyle>
            <a:lvl1pPr>
              <a:defRPr sz="8400"/>
            </a:lvl1pPr>
          </a:lstStyle>
          <a:p>
            <a:pPr/>
            <a:r>
              <a:t>标题文本</a:t>
            </a:r>
          </a:p>
        </p:txBody>
      </p:sp>
      <p:sp>
        <p:nvSpPr>
          <p:cNvPr id="40" name="正文级别 1…"/>
          <p:cNvSpPr txBox="1"/>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正文级别 1</a:t>
            </a:r>
          </a:p>
          <a:p>
            <a:pPr lvl="1"/>
            <a:r>
              <a:t>正文级别 2</a:t>
            </a:r>
          </a:p>
          <a:p>
            <a:pPr lvl="2"/>
            <a:r>
              <a:t>正文级别 3</a:t>
            </a:r>
          </a:p>
          <a:p>
            <a:pPr lvl="3"/>
            <a:r>
              <a:t>正文级别 4</a:t>
            </a:r>
          </a:p>
          <a:p>
            <a:pPr lvl="4"/>
            <a:r>
              <a:t>正文级别 5</a:t>
            </a:r>
          </a:p>
        </p:txBody>
      </p:sp>
      <p:sp>
        <p:nvSpPr>
          <p:cNvPr id="41"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标题 - 顶部对齐">
    <p:spTree>
      <p:nvGrpSpPr>
        <p:cNvPr id="1" name=""/>
        <p:cNvGrpSpPr/>
        <p:nvPr/>
      </p:nvGrpSpPr>
      <p:grpSpPr>
        <a:xfrm>
          <a:off x="0" y="0"/>
          <a:ext cx="0" cy="0"/>
          <a:chOff x="0" y="0"/>
          <a:chExt cx="0" cy="0"/>
        </a:xfrm>
      </p:grpSpPr>
      <p:sp>
        <p:nvSpPr>
          <p:cNvPr id="48" name="标题文本"/>
          <p:cNvSpPr txBox="1"/>
          <p:nvPr>
            <p:ph type="title"/>
          </p:nvPr>
        </p:nvSpPr>
        <p:spPr>
          <a:prstGeom prst="rect">
            <a:avLst/>
          </a:prstGeom>
        </p:spPr>
        <p:txBody>
          <a:bodyPr/>
          <a:lstStyle/>
          <a:p>
            <a:pPr/>
            <a:r>
              <a:t>标题文本</a:t>
            </a:r>
          </a:p>
        </p:txBody>
      </p:sp>
      <p:sp>
        <p:nvSpPr>
          <p:cNvPr id="49"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标题与项目符号">
    <p:spTree>
      <p:nvGrpSpPr>
        <p:cNvPr id="1" name=""/>
        <p:cNvGrpSpPr/>
        <p:nvPr/>
      </p:nvGrpSpPr>
      <p:grpSpPr>
        <a:xfrm>
          <a:off x="0" y="0"/>
          <a:ext cx="0" cy="0"/>
          <a:chOff x="0" y="0"/>
          <a:chExt cx="0" cy="0"/>
        </a:xfrm>
      </p:grpSpPr>
      <p:sp>
        <p:nvSpPr>
          <p:cNvPr id="56" name="标题文本"/>
          <p:cNvSpPr txBox="1"/>
          <p:nvPr>
            <p:ph type="title"/>
          </p:nvPr>
        </p:nvSpPr>
        <p:spPr>
          <a:prstGeom prst="rect">
            <a:avLst/>
          </a:prstGeom>
        </p:spPr>
        <p:txBody>
          <a:bodyPr/>
          <a:lstStyle/>
          <a:p>
            <a:pPr/>
            <a:r>
              <a:t>标题文本</a:t>
            </a:r>
          </a:p>
        </p:txBody>
      </p:sp>
      <p:sp>
        <p:nvSpPr>
          <p:cNvPr id="57" name="正文级别 1…"/>
          <p:cNvSpPr txBox="1"/>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pPr/>
            <a:r>
              <a:t>正文级别 1</a:t>
            </a:r>
          </a:p>
          <a:p>
            <a:pPr lvl="1"/>
            <a:r>
              <a:t>正文级别 2</a:t>
            </a:r>
          </a:p>
          <a:p>
            <a:pPr lvl="2"/>
            <a:r>
              <a:t>正文级别 3</a:t>
            </a:r>
          </a:p>
          <a:p>
            <a:pPr lvl="3"/>
            <a:r>
              <a:t>正文级别 4</a:t>
            </a:r>
          </a:p>
          <a:p>
            <a:pPr lvl="4"/>
            <a:r>
              <a:t>正文级别 5</a:t>
            </a:r>
          </a:p>
        </p:txBody>
      </p:sp>
      <p:sp>
        <p:nvSpPr>
          <p:cNvPr id="58"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标题、项目符号与照片">
    <p:spTree>
      <p:nvGrpSpPr>
        <p:cNvPr id="1" name=""/>
        <p:cNvGrpSpPr/>
        <p:nvPr/>
      </p:nvGrpSpPr>
      <p:grpSpPr>
        <a:xfrm>
          <a:off x="0" y="0"/>
          <a:ext cx="0" cy="0"/>
          <a:chOff x="0" y="0"/>
          <a:chExt cx="0" cy="0"/>
        </a:xfrm>
      </p:grpSpPr>
      <p:sp>
        <p:nvSpPr>
          <p:cNvPr id="65" name="通往大海的两座山丘之间的沙路"/>
          <p:cNvSpPr/>
          <p:nvPr>
            <p:ph type="pic" sz="half" idx="21"/>
          </p:nvPr>
        </p:nvSpPr>
        <p:spPr>
          <a:xfrm>
            <a:off x="10960100" y="3149600"/>
            <a:ext cx="13944600" cy="9296400"/>
          </a:xfrm>
          <a:prstGeom prst="rect">
            <a:avLst/>
          </a:prstGeom>
        </p:spPr>
        <p:txBody>
          <a:bodyPr lIns="91439" tIns="45719" rIns="91439" bIns="45719" anchor="t">
            <a:noAutofit/>
          </a:bodyPr>
          <a:lstStyle/>
          <a:p>
            <a:pPr/>
          </a:p>
        </p:txBody>
      </p:sp>
      <p:sp>
        <p:nvSpPr>
          <p:cNvPr id="66" name="标题文本"/>
          <p:cNvSpPr txBox="1"/>
          <p:nvPr>
            <p:ph type="title"/>
          </p:nvPr>
        </p:nvSpPr>
        <p:spPr>
          <a:prstGeom prst="rect">
            <a:avLst/>
          </a:prstGeom>
        </p:spPr>
        <p:txBody>
          <a:bodyPr/>
          <a:lstStyle/>
          <a:p>
            <a:pPr/>
            <a:r>
              <a:t>标题文本</a:t>
            </a:r>
          </a:p>
        </p:txBody>
      </p:sp>
      <p:sp>
        <p:nvSpPr>
          <p:cNvPr id="67" name="正文级别 1…"/>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正文级别 1</a:t>
            </a:r>
          </a:p>
          <a:p>
            <a:pPr lvl="1"/>
            <a:r>
              <a:t>正文级别 2</a:t>
            </a:r>
          </a:p>
          <a:p>
            <a:pPr lvl="2"/>
            <a:r>
              <a:t>正文级别 3</a:t>
            </a:r>
          </a:p>
          <a:p>
            <a:pPr lvl="3"/>
            <a:r>
              <a:t>正文级别 4</a:t>
            </a:r>
          </a:p>
          <a:p>
            <a:pPr lvl="4"/>
            <a:r>
              <a:t>正文级别 5</a:t>
            </a:r>
          </a:p>
        </p:txBody>
      </p:sp>
      <p:sp>
        <p:nvSpPr>
          <p:cNvPr id="68"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项目符号">
    <p:spTree>
      <p:nvGrpSpPr>
        <p:cNvPr id="1" name=""/>
        <p:cNvGrpSpPr/>
        <p:nvPr/>
      </p:nvGrpSpPr>
      <p:grpSpPr>
        <a:xfrm>
          <a:off x="0" y="0"/>
          <a:ext cx="0" cy="0"/>
          <a:chOff x="0" y="0"/>
          <a:chExt cx="0" cy="0"/>
        </a:xfrm>
      </p:grpSpPr>
      <p:sp>
        <p:nvSpPr>
          <p:cNvPr id="75" name="正文级别 1…"/>
          <p:cNvSpPr txBox="1"/>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pPr/>
            <a:r>
              <a:t>正文级别 1</a:t>
            </a:r>
          </a:p>
          <a:p>
            <a:pPr lvl="1"/>
            <a:r>
              <a:t>正文级别 2</a:t>
            </a:r>
          </a:p>
          <a:p>
            <a:pPr lvl="2"/>
            <a:r>
              <a:t>正文级别 3</a:t>
            </a:r>
          </a:p>
          <a:p>
            <a:pPr lvl="3"/>
            <a:r>
              <a:t>正文级别 4</a:t>
            </a:r>
          </a:p>
          <a:p>
            <a:pPr lvl="4"/>
            <a:r>
              <a:t>正文级别 5</a:t>
            </a:r>
          </a:p>
        </p:txBody>
      </p:sp>
      <p:sp>
        <p:nvSpPr>
          <p:cNvPr id="76"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照片 - 3 联">
    <p:spTree>
      <p:nvGrpSpPr>
        <p:cNvPr id="1" name=""/>
        <p:cNvGrpSpPr/>
        <p:nvPr/>
      </p:nvGrpSpPr>
      <p:grpSpPr>
        <a:xfrm>
          <a:off x="0" y="0"/>
          <a:ext cx="0" cy="0"/>
          <a:chOff x="0" y="0"/>
          <a:chExt cx="0" cy="0"/>
        </a:xfrm>
      </p:grpSpPr>
      <p:sp>
        <p:nvSpPr>
          <p:cNvPr id="83" name="通往大海的两座山丘之间的沙路"/>
          <p:cNvSpPr/>
          <p:nvPr>
            <p:ph type="pic" sz="quarter" idx="21"/>
          </p:nvPr>
        </p:nvSpPr>
        <p:spPr>
          <a:xfrm>
            <a:off x="15300325" y="7048500"/>
            <a:ext cx="8324850" cy="5549900"/>
          </a:xfrm>
          <a:prstGeom prst="rect">
            <a:avLst/>
          </a:prstGeom>
        </p:spPr>
        <p:txBody>
          <a:bodyPr lIns="91439" tIns="45719" rIns="91439" bIns="45719" anchor="t">
            <a:noAutofit/>
          </a:bodyPr>
          <a:lstStyle/>
          <a:p>
            <a:pPr/>
          </a:p>
        </p:txBody>
      </p:sp>
      <p:sp>
        <p:nvSpPr>
          <p:cNvPr id="84" name="在海滩上低飞的苍鹭，前景是低矮的栅栏"/>
          <p:cNvSpPr/>
          <p:nvPr>
            <p:ph type="pic" sz="quarter" idx="22"/>
          </p:nvPr>
        </p:nvSpPr>
        <p:spPr>
          <a:xfrm>
            <a:off x="15760700" y="863600"/>
            <a:ext cx="7404100" cy="7404100"/>
          </a:xfrm>
          <a:prstGeom prst="rect">
            <a:avLst/>
          </a:prstGeom>
        </p:spPr>
        <p:txBody>
          <a:bodyPr lIns="91439" tIns="45719" rIns="91439" bIns="45719" anchor="t">
            <a:noAutofit/>
          </a:bodyPr>
          <a:lstStyle/>
          <a:p>
            <a:pPr/>
          </a:p>
        </p:txBody>
      </p:sp>
      <p:sp>
        <p:nvSpPr>
          <p:cNvPr id="85" name="从草地沙丘上欣赏海滩和大海的视图"/>
          <p:cNvSpPr/>
          <p:nvPr>
            <p:ph type="pic" idx="23"/>
          </p:nvPr>
        </p:nvSpPr>
        <p:spPr>
          <a:xfrm>
            <a:off x="-990600" y="1130300"/>
            <a:ext cx="17202150" cy="11468100"/>
          </a:xfrm>
          <a:prstGeom prst="rect">
            <a:avLst/>
          </a:prstGeom>
        </p:spPr>
        <p:txBody>
          <a:bodyPr lIns="91439" tIns="45719" rIns="91439" bIns="45719" anchor="t">
            <a:noAutofit/>
          </a:bodyPr>
          <a:lstStyle/>
          <a:p>
            <a:pPr/>
          </a:p>
        </p:txBody>
      </p:sp>
      <p:sp>
        <p:nvSpPr>
          <p:cNvPr id="86"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引文">
    <p:spTree>
      <p:nvGrpSpPr>
        <p:cNvPr id="1" name=""/>
        <p:cNvGrpSpPr/>
        <p:nvPr/>
      </p:nvGrpSpPr>
      <p:grpSpPr>
        <a:xfrm>
          <a:off x="0" y="0"/>
          <a:ext cx="0" cy="0"/>
          <a:chOff x="0" y="0"/>
          <a:chExt cx="0" cy="0"/>
        </a:xfrm>
      </p:grpSpPr>
      <p:sp>
        <p:nvSpPr>
          <p:cNvPr id="93" name="–苏子柔"/>
          <p:cNvSpPr txBox="1"/>
          <p:nvPr>
            <p:ph type="body" sz="quarter" idx="21"/>
          </p:nvPr>
        </p:nvSpPr>
        <p:spPr>
          <a:xfrm>
            <a:off x="2387600" y="8953500"/>
            <a:ext cx="19621500" cy="673100"/>
          </a:xfrm>
          <a:prstGeom prst="rect">
            <a:avLst/>
          </a:prstGeom>
        </p:spPr>
        <p:txBody>
          <a:bodyPr anchor="t">
            <a:spAutoFit/>
          </a:bodyPr>
          <a:lstStyle>
            <a:lvl1pPr marL="0" indent="0" algn="ctr">
              <a:spcBef>
                <a:spcPts val="0"/>
              </a:spcBef>
              <a:buSzTx/>
              <a:buNone/>
              <a:defRPr i="1" sz="3200"/>
            </a:lvl1pPr>
          </a:lstStyle>
          <a:p>
            <a:pPr/>
            <a:r>
              <a:t>–苏子柔</a:t>
            </a:r>
          </a:p>
        </p:txBody>
      </p:sp>
      <p:sp>
        <p:nvSpPr>
          <p:cNvPr id="94" name="“在此键入引文。”"/>
          <p:cNvSpPr txBox="1"/>
          <p:nvPr>
            <p:ph type="body" sz="quarter" idx="22"/>
          </p:nvPr>
        </p:nvSpPr>
        <p:spPr>
          <a:xfrm>
            <a:off x="2387600" y="6013450"/>
            <a:ext cx="19621500" cy="952501"/>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pPr/>
            <a:r>
              <a:t>“在此键入引文。”</a:t>
            </a:r>
          </a:p>
        </p:txBody>
      </p:sp>
      <p:sp>
        <p:nvSpPr>
          <p:cNvPr id="95"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照片">
    <p:spTree>
      <p:nvGrpSpPr>
        <p:cNvPr id="1" name=""/>
        <p:cNvGrpSpPr/>
        <p:nvPr/>
      </p:nvGrpSpPr>
      <p:grpSpPr>
        <a:xfrm>
          <a:off x="0" y="0"/>
          <a:ext cx="0" cy="0"/>
          <a:chOff x="0" y="0"/>
          <a:chExt cx="0" cy="0"/>
        </a:xfrm>
      </p:grpSpPr>
      <p:sp>
        <p:nvSpPr>
          <p:cNvPr id="102" name="从草地沙丘上欣赏海滩和大海的视图"/>
          <p:cNvSpPr/>
          <p:nvPr>
            <p:ph type="pic" idx="21"/>
          </p:nvPr>
        </p:nvSpPr>
        <p:spPr>
          <a:xfrm>
            <a:off x="-50800" y="-1270000"/>
            <a:ext cx="24485600" cy="16323734"/>
          </a:xfrm>
          <a:prstGeom prst="rect">
            <a:avLst/>
          </a:prstGeom>
        </p:spPr>
        <p:txBody>
          <a:bodyPr lIns="91439" tIns="45719" rIns="91439" bIns="45719" anchor="t">
            <a:noAutofit/>
          </a:bodyPr>
          <a:lstStyle/>
          <a:p>
            <a:pPr/>
          </a:p>
        </p:txBody>
      </p:sp>
      <p:sp>
        <p:nvSpPr>
          <p:cNvPr id="103"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空白">
    <p:spTree>
      <p:nvGrpSpPr>
        <p:cNvPr id="1" name=""/>
        <p:cNvGrpSpPr/>
        <p:nvPr/>
      </p:nvGrpSpPr>
      <p:grpSpPr>
        <a:xfrm>
          <a:off x="0" y="0"/>
          <a:ext cx="0" cy="0"/>
          <a:chOff x="0" y="0"/>
          <a:chExt cx="0" cy="0"/>
        </a:xfrm>
      </p:grpSpPr>
      <p:sp>
        <p:nvSpPr>
          <p:cNvPr id="110"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标题文本"/>
          <p:cNvSpPr txBox="1"/>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标题文本</a:t>
            </a:r>
          </a:p>
        </p:txBody>
      </p:sp>
      <p:sp>
        <p:nvSpPr>
          <p:cNvPr id="3" name="正文级别 1…"/>
          <p:cNvSpPr txBox="1"/>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正文级别 1</a:t>
            </a:r>
          </a:p>
          <a:p>
            <a:pPr lvl="1"/>
            <a:r>
              <a:t>正文级别 2</a:t>
            </a:r>
          </a:p>
          <a:p>
            <a:pPr lvl="2"/>
            <a:r>
              <a:t>正文级别 3</a:t>
            </a:r>
          </a:p>
          <a:p>
            <a:pPr lvl="3"/>
            <a:r>
              <a:t>正文级别 4</a:t>
            </a:r>
          </a:p>
          <a:p>
            <a:pPr lvl="4"/>
            <a:r>
              <a:t>正文级别 5</a:t>
            </a:r>
          </a:p>
        </p:txBody>
      </p:sp>
      <p:sp>
        <p:nvSpPr>
          <p:cNvPr id="4" name="幻灯片编号"/>
          <p:cNvSpPr txBox="1"/>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b="0" sz="24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refactoringguru.cn/pattern-language-book" TargetMode="External"/><Relationship Id="rId3" Type="http://schemas.openxmlformats.org/officeDocument/2006/relationships/hyperlink" Target="https://refactoringguru.cn/gof-book" TargetMode="External"/></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refactoringguru.cn/design-patterns/strategy" TargetMode="External"/></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Lesson 01 Introduction"/>
          <p:cNvSpPr txBox="1"/>
          <p:nvPr>
            <p:ph type="ctrTitle"/>
          </p:nvPr>
        </p:nvSpPr>
        <p:spPr>
          <a:prstGeom prst="rect">
            <a:avLst/>
          </a:prstGeom>
        </p:spPr>
        <p:txBody>
          <a:bodyPr/>
          <a:lstStyle>
            <a:lvl1pPr>
              <a:defRPr sz="10600"/>
            </a:lvl1pPr>
          </a:lstStyle>
          <a:p>
            <a:pPr/>
            <a:r>
              <a:t>Lesson 01 Introduction</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 name="设计模式是什么？"/>
          <p:cNvSpPr txBox="1"/>
          <p:nvPr>
            <p:ph type="title"/>
          </p:nvPr>
        </p:nvSpPr>
        <p:spPr>
          <a:prstGeom prst="rect">
            <a:avLst/>
          </a:prstGeom>
        </p:spPr>
        <p:txBody>
          <a:bodyPr/>
          <a:lstStyle>
            <a:lvl1pPr algn="l" defTabSz="457200">
              <a:spcBef>
                <a:spcPts val="2400"/>
              </a:spcBef>
              <a:defRPr b="1" sz="6400">
                <a:solidFill>
                  <a:srgbClr val="444444"/>
                </a:solidFill>
                <a:latin typeface="PT Sans"/>
                <a:ea typeface="PT Sans"/>
                <a:cs typeface="PT Sans"/>
                <a:sym typeface="PT Sans"/>
              </a:defRPr>
            </a:lvl1pPr>
          </a:lstStyle>
          <a:p>
            <a:pPr/>
            <a:r>
              <a:t>设计模式是什么？</a:t>
            </a:r>
          </a:p>
        </p:txBody>
      </p:sp>
      <p:sp>
        <p:nvSpPr>
          <p:cNvPr id="122" name="设计模式是软件设计中常见问题的典型解决方案。 它们就像能根据需求进行调整的预制蓝图， 可用于解决代码中反复出现的设计问题。…"/>
          <p:cNvSpPr txBox="1"/>
          <p:nvPr>
            <p:ph type="body" idx="1"/>
          </p:nvPr>
        </p:nvSpPr>
        <p:spPr>
          <a:prstGeom prst="rect">
            <a:avLst/>
          </a:prstGeom>
        </p:spPr>
        <p:txBody>
          <a:bodyPr anchor="t"/>
          <a:lstStyle/>
          <a:p>
            <a:pPr marL="0" indent="0" algn="just" defTabSz="457200">
              <a:spcBef>
                <a:spcPts val="2400"/>
              </a:spcBef>
              <a:buSzTx/>
              <a:buNone/>
              <a:defRPr sz="3600">
                <a:solidFill>
                  <a:srgbClr val="444444"/>
                </a:solidFill>
                <a:latin typeface="PT Sans"/>
                <a:ea typeface="PT Sans"/>
                <a:cs typeface="PT Sans"/>
                <a:sym typeface="PT Sans"/>
              </a:defRPr>
            </a:pPr>
            <a:r>
              <a:rPr b="1"/>
              <a:t>设计模式</a:t>
            </a:r>
            <a:r>
              <a:t>是软件设计中常见问题的典型解决方案。 它们就像能根据需求进行调整的预制蓝图， 可用于解决代码中反复出现的设计问题。</a:t>
            </a:r>
          </a:p>
          <a:p>
            <a:pPr marL="0" indent="0" algn="just" defTabSz="457200">
              <a:spcBef>
                <a:spcPts val="2400"/>
              </a:spcBef>
              <a:buSzTx/>
              <a:buNone/>
              <a:defRPr sz="3600">
                <a:solidFill>
                  <a:srgbClr val="444444"/>
                </a:solidFill>
                <a:latin typeface="PT Sans"/>
                <a:ea typeface="PT Sans"/>
                <a:cs typeface="PT Sans"/>
                <a:sym typeface="PT Sans"/>
              </a:defRPr>
            </a:pPr>
            <a:r>
              <a:t>设计模式与方法或库的使用方式不同， 你很难直接在自己的程序中套用某个设计模式。 模式并不是一段特定的代码， 而是解决特定问题的一般性概念。 你可以根据模式来实现符合自己程序实际所需的解决方案。</a:t>
            </a:r>
          </a:p>
          <a:p>
            <a:pPr marL="0" indent="0" algn="just" defTabSz="457200">
              <a:spcBef>
                <a:spcPts val="2400"/>
              </a:spcBef>
              <a:buSzTx/>
              <a:buNone/>
              <a:defRPr sz="3600">
                <a:solidFill>
                  <a:srgbClr val="444444"/>
                </a:solidFill>
                <a:latin typeface="PT Sans"/>
                <a:ea typeface="PT Sans"/>
                <a:cs typeface="PT Sans"/>
                <a:sym typeface="PT Sans"/>
              </a:defRPr>
            </a:pPr>
            <a:r>
              <a:t>人们常常会混淆模式和算法， 因为两者在概念上都是已知特定问题的典型解决方案。 但算法总是明确定义达成特定目标所需的一系列步骤， 而模式则是对解决方案的更高层次描述。 同一模式在两个不同程序中的实现代码可能会不一样。</a:t>
            </a:r>
          </a:p>
          <a:p>
            <a:pPr marL="0" indent="0" algn="just" defTabSz="457200">
              <a:spcBef>
                <a:spcPts val="2400"/>
              </a:spcBef>
              <a:buSzTx/>
              <a:buNone/>
              <a:defRPr sz="3600">
                <a:solidFill>
                  <a:srgbClr val="444444"/>
                </a:solidFill>
                <a:latin typeface="PT Sans"/>
                <a:ea typeface="PT Sans"/>
                <a:cs typeface="PT Sans"/>
                <a:sym typeface="PT Sans"/>
              </a:defRPr>
            </a:pPr>
            <a:r>
              <a:t>算法更像是菜谱： 提供达成目标的明确步骤。 而模式更像是蓝图： 你可以看到最终的结果和模式的功能， 但需要自己确定实现步骤。</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模式包含哪些内容？"/>
          <p:cNvSpPr txBox="1"/>
          <p:nvPr>
            <p:ph type="title"/>
          </p:nvPr>
        </p:nvSpPr>
        <p:spPr>
          <a:prstGeom prst="rect">
            <a:avLst/>
          </a:prstGeom>
        </p:spPr>
        <p:txBody>
          <a:bodyPr/>
          <a:lstStyle>
            <a:lvl1pPr algn="l" defTabSz="457200">
              <a:spcBef>
                <a:spcPts val="2400"/>
              </a:spcBef>
              <a:defRPr b="1" sz="6400">
                <a:solidFill>
                  <a:srgbClr val="444444"/>
                </a:solidFill>
                <a:latin typeface="PT Sans"/>
                <a:ea typeface="PT Sans"/>
                <a:cs typeface="PT Sans"/>
                <a:sym typeface="PT Sans"/>
              </a:defRPr>
            </a:lvl1pPr>
          </a:lstStyle>
          <a:p>
            <a:pPr/>
            <a:r>
              <a:t>模式包含哪些内容？</a:t>
            </a:r>
          </a:p>
        </p:txBody>
      </p:sp>
      <p:sp>
        <p:nvSpPr>
          <p:cNvPr id="125" name="大部分模式都有正规的描述方式， 以便在不同情况下使用。 模式的描述通常会包括以下部分：…"/>
          <p:cNvSpPr txBox="1"/>
          <p:nvPr>
            <p:ph type="body" idx="1"/>
          </p:nvPr>
        </p:nvSpPr>
        <p:spPr>
          <a:prstGeom prst="rect">
            <a:avLst/>
          </a:prstGeom>
        </p:spPr>
        <p:txBody>
          <a:bodyPr anchor="t"/>
          <a:lstStyle/>
          <a:p>
            <a:pPr marL="0" indent="0" algn="just" defTabSz="457200">
              <a:spcBef>
                <a:spcPts val="2400"/>
              </a:spcBef>
              <a:buSzTx/>
              <a:buNone/>
              <a:defRPr sz="3600">
                <a:solidFill>
                  <a:srgbClr val="444444"/>
                </a:solidFill>
                <a:latin typeface="PT Sans"/>
                <a:ea typeface="PT Sans"/>
                <a:cs typeface="PT Sans"/>
                <a:sym typeface="PT Sans"/>
              </a:defRPr>
            </a:pPr>
            <a:r>
              <a:t>大部分模式都有正规的描述方式， 以便在不同情况下使用。 模式的描述通常会包括以下部分：</a:t>
            </a:r>
          </a:p>
          <a:p>
            <a:pPr marL="457200" indent="-317500" algn="just" defTabSz="457200">
              <a:spcBef>
                <a:spcPts val="800"/>
              </a:spcBef>
              <a:buClr>
                <a:srgbClr val="444444"/>
              </a:buClr>
              <a:buFont typeface="PT Sans"/>
              <a:defRPr sz="3600">
                <a:solidFill>
                  <a:srgbClr val="444444"/>
                </a:solidFill>
                <a:latin typeface="PT Sans"/>
                <a:ea typeface="PT Sans"/>
                <a:cs typeface="PT Sans"/>
                <a:sym typeface="PT Sans"/>
              </a:defRPr>
            </a:pPr>
            <a:r>
              <a:rPr b="1"/>
              <a:t>意图</a:t>
            </a:r>
            <a:r>
              <a:t>部分简单描述问题和解决方案。</a:t>
            </a:r>
          </a:p>
          <a:p>
            <a:pPr marL="457200" indent="-317500" algn="just" defTabSz="457200">
              <a:spcBef>
                <a:spcPts val="800"/>
              </a:spcBef>
              <a:buClr>
                <a:srgbClr val="444444"/>
              </a:buClr>
              <a:buFont typeface="PT Sans"/>
              <a:defRPr sz="3600">
                <a:solidFill>
                  <a:srgbClr val="444444"/>
                </a:solidFill>
                <a:latin typeface="PT Sans"/>
                <a:ea typeface="PT Sans"/>
                <a:cs typeface="PT Sans"/>
                <a:sym typeface="PT Sans"/>
              </a:defRPr>
            </a:pPr>
            <a:r>
              <a:rPr b="1"/>
              <a:t>动机</a:t>
            </a:r>
            <a:r>
              <a:t>部分将进一步解释问题并说明模式会如何提供解决方案。</a:t>
            </a:r>
          </a:p>
          <a:p>
            <a:pPr marL="457200" indent="-317500" algn="just" defTabSz="457200">
              <a:spcBef>
                <a:spcPts val="800"/>
              </a:spcBef>
              <a:buClr>
                <a:srgbClr val="444444"/>
              </a:buClr>
              <a:buFont typeface="PT Sans"/>
              <a:defRPr sz="3600">
                <a:solidFill>
                  <a:srgbClr val="444444"/>
                </a:solidFill>
                <a:latin typeface="PT Sans"/>
                <a:ea typeface="PT Sans"/>
                <a:cs typeface="PT Sans"/>
                <a:sym typeface="PT Sans"/>
              </a:defRPr>
            </a:pPr>
            <a:r>
              <a:rPr b="1"/>
              <a:t>结构</a:t>
            </a:r>
            <a:r>
              <a:t>部分展示模式的每个部分和它们之间的关系。</a:t>
            </a:r>
          </a:p>
          <a:p>
            <a:pPr marL="457200" indent="-317500" algn="just" defTabSz="457200">
              <a:spcBef>
                <a:spcPts val="0"/>
              </a:spcBef>
              <a:buClr>
                <a:srgbClr val="444444"/>
              </a:buClr>
              <a:buFont typeface="PT Sans"/>
              <a:defRPr sz="3600">
                <a:solidFill>
                  <a:srgbClr val="444444"/>
                </a:solidFill>
                <a:latin typeface="PT Sans"/>
                <a:ea typeface="PT Sans"/>
                <a:cs typeface="PT Sans"/>
                <a:sym typeface="PT Sans"/>
              </a:defRPr>
            </a:pPr>
            <a:r>
              <a:rPr b="1"/>
              <a:t>在不同语言中的实现</a:t>
            </a:r>
            <a:r>
              <a:t>提供流行编程语言的代码， 让读者更好地理解模式背后的思想。</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 name="模式的历史"/>
          <p:cNvSpPr txBox="1"/>
          <p:nvPr>
            <p:ph type="title"/>
          </p:nvPr>
        </p:nvSpPr>
        <p:spPr>
          <a:prstGeom prst="rect">
            <a:avLst/>
          </a:prstGeom>
        </p:spPr>
        <p:txBody>
          <a:bodyPr/>
          <a:lstStyle>
            <a:lvl1pPr algn="l" defTabSz="457200">
              <a:spcBef>
                <a:spcPts val="2400"/>
              </a:spcBef>
              <a:defRPr b="1" sz="6400">
                <a:solidFill>
                  <a:srgbClr val="444444"/>
                </a:solidFill>
                <a:latin typeface="PT Sans"/>
                <a:ea typeface="PT Sans"/>
                <a:cs typeface="PT Sans"/>
                <a:sym typeface="PT Sans"/>
              </a:defRPr>
            </a:lvl1pPr>
          </a:lstStyle>
          <a:p>
            <a:pPr/>
            <a:r>
              <a:t>模式的历史</a:t>
            </a:r>
          </a:p>
        </p:txBody>
      </p:sp>
      <p:sp>
        <p:nvSpPr>
          <p:cNvPr id="128" name="谁发明了设计模式？ 这是一个很好的问题， 但也有点不太准确。 设计模式并不是晦涩的、 复杂的概念——事实恰恰相反。 模式是面向对象设计中常见问题的典型解决方案。 同样的解决方案在各种项目中得到了反复使用， 所以最终有人给它们起了名字， 并对其进行了详细描述。 这基本上就是模式被发现的历程了。…"/>
          <p:cNvSpPr txBox="1"/>
          <p:nvPr>
            <p:ph type="body" idx="1"/>
          </p:nvPr>
        </p:nvSpPr>
        <p:spPr>
          <a:prstGeom prst="rect">
            <a:avLst/>
          </a:prstGeom>
        </p:spPr>
        <p:txBody>
          <a:bodyPr/>
          <a:lstStyle/>
          <a:p>
            <a:pPr marL="0" indent="0" algn="just" defTabSz="443484">
              <a:spcBef>
                <a:spcPts val="2300"/>
              </a:spcBef>
              <a:buSzTx/>
              <a:buNone/>
              <a:defRPr sz="3492">
                <a:solidFill>
                  <a:srgbClr val="444444"/>
                </a:solidFill>
                <a:latin typeface="PT Sans"/>
                <a:ea typeface="PT Sans"/>
                <a:cs typeface="PT Sans"/>
                <a:sym typeface="PT Sans"/>
              </a:defRPr>
            </a:pPr>
            <a:r>
              <a:t>谁发明了设计模式？ 这是一个很好的问题， 但也有点不太准确。 设计模式并不是晦涩的、 复杂的概念</a:t>
            </a:r>
            <a:r>
              <a:rPr>
                <a:latin typeface="PingFang SC Regular"/>
                <a:ea typeface="PingFang SC Regular"/>
                <a:cs typeface="PingFang SC Regular"/>
                <a:sym typeface="PingFang SC Regular"/>
              </a:rPr>
              <a:t>——</a:t>
            </a:r>
            <a:r>
              <a:t>事实恰恰相反。 模式是面向对象设计中常见问题的典型解决方案。 同样的解决方案在各种项目中得到了反复使用， 所以最终有人给它们起了名字， 并对其进行了详细描述。 这基本上就是模式被发现的历程了。</a:t>
            </a:r>
          </a:p>
          <a:p>
            <a:pPr marL="0" indent="0" algn="just" defTabSz="443484">
              <a:spcBef>
                <a:spcPts val="2300"/>
              </a:spcBef>
              <a:buSzTx/>
              <a:buNone/>
              <a:defRPr sz="3492">
                <a:solidFill>
                  <a:srgbClr val="444444"/>
                </a:solidFill>
                <a:latin typeface="PT Sans"/>
                <a:ea typeface="PT Sans"/>
                <a:cs typeface="PT Sans"/>
                <a:sym typeface="PT Sans"/>
              </a:defRPr>
            </a:pPr>
            <a:r>
              <a:t>模式的概念是由克里斯托佛·亚历山大在其著作 《</a:t>
            </a:r>
            <a:r>
              <a:rPr b="1">
                <a:hlinkClick r:id="rId2" invalidUrl="" action="" tgtFrame="" tooltip="" history="1" highlightClick="0" endSnd="0"/>
              </a:rPr>
              <a:t>建筑模式语言</a:t>
            </a:r>
            <a:r>
              <a:t>》 中首次提出的。 本书介绍了城市设计的 </a:t>
            </a:r>
            <a:r>
              <a:rPr>
                <a:latin typeface="PingFang SC Regular"/>
                <a:ea typeface="PingFang SC Regular"/>
                <a:cs typeface="PingFang SC Regular"/>
                <a:sym typeface="PingFang SC Regular"/>
              </a:rPr>
              <a:t>“</a:t>
            </a:r>
            <a:r>
              <a:t>语言</a:t>
            </a:r>
            <a:r>
              <a:rPr>
                <a:latin typeface="PingFang SC Regular"/>
                <a:ea typeface="PingFang SC Regular"/>
                <a:cs typeface="PingFang SC Regular"/>
                <a:sym typeface="PingFang SC Regular"/>
              </a:rPr>
              <a:t>”</a:t>
            </a:r>
            <a:r>
              <a:t>， 而此类 </a:t>
            </a:r>
            <a:r>
              <a:rPr>
                <a:latin typeface="PingFang SC Regular"/>
                <a:ea typeface="PingFang SC Regular"/>
                <a:cs typeface="PingFang SC Regular"/>
                <a:sym typeface="PingFang SC Regular"/>
              </a:rPr>
              <a:t>“</a:t>
            </a:r>
            <a:r>
              <a:t>语言</a:t>
            </a:r>
            <a:r>
              <a:rPr>
                <a:latin typeface="PingFang SC Regular"/>
                <a:ea typeface="PingFang SC Regular"/>
                <a:cs typeface="PingFang SC Regular"/>
                <a:sym typeface="PingFang SC Regular"/>
              </a:rPr>
              <a:t>”</a:t>
            </a:r>
            <a:r>
              <a:t> 的基本单元就是模式。 模式中可能会包含对窗户应该在多高、 一座建筑应该有多少层以及一片街区应该有多大面积的植被等信息的描述。</a:t>
            </a:r>
          </a:p>
          <a:p>
            <a:pPr marL="0" indent="0" algn="just" defTabSz="443484">
              <a:spcBef>
                <a:spcPts val="2300"/>
              </a:spcBef>
              <a:buSzTx/>
              <a:buNone/>
              <a:defRPr sz="3492">
                <a:solidFill>
                  <a:srgbClr val="444444"/>
                </a:solidFill>
                <a:latin typeface="PT Sans"/>
                <a:ea typeface="PT Sans"/>
                <a:cs typeface="PT Sans"/>
                <a:sym typeface="PT Sans"/>
              </a:defRPr>
            </a:pPr>
            <a:r>
              <a:t>埃里希·伽玛、 约翰·弗利赛德斯、 拉尔夫·约翰逊和理查德·赫尔姆这四位作者接受了模式的概念。 1994 年， 他们出版了 《</a:t>
            </a:r>
            <a:r>
              <a:rPr b="1">
                <a:hlinkClick r:id="rId3" invalidUrl="" action="" tgtFrame="" tooltip="" history="1" highlightClick="0" endSnd="0"/>
              </a:rPr>
              <a:t>设计模式： 可复用面向对象软件的基础</a:t>
            </a:r>
            <a:r>
              <a:t>》 一书， 将设计模式的概念应用到程序开发领域中。 该书提供了 23 个模式来解决面向对象程序设计中的各种问题， 很快便成为了畅销书。 由于书名太长， 人们将其简称为 </a:t>
            </a:r>
            <a:r>
              <a:rPr>
                <a:latin typeface="PingFang SC Regular"/>
                <a:ea typeface="PingFang SC Regular"/>
                <a:cs typeface="PingFang SC Regular"/>
                <a:sym typeface="PingFang SC Regular"/>
              </a:rPr>
              <a:t>“</a:t>
            </a:r>
            <a:r>
              <a:t>四人组 （Gang of Four， GoF） 的书</a:t>
            </a:r>
            <a:r>
              <a:rPr>
                <a:latin typeface="PingFang SC Regular"/>
                <a:ea typeface="PingFang SC Regular"/>
                <a:cs typeface="PingFang SC Regular"/>
                <a:sym typeface="PingFang SC Regular"/>
              </a:rPr>
              <a:t>”</a:t>
            </a:r>
            <a:r>
              <a:t>， 并且很快进一步简化为 </a:t>
            </a:r>
            <a:r>
              <a:rPr>
                <a:latin typeface="PingFang SC Regular"/>
                <a:ea typeface="PingFang SC Regular"/>
                <a:cs typeface="PingFang SC Regular"/>
                <a:sym typeface="PingFang SC Regular"/>
              </a:rPr>
              <a:t>“</a:t>
            </a:r>
            <a:r>
              <a:t>GoF 的书</a:t>
            </a:r>
            <a:r>
              <a:rPr>
                <a:latin typeface="PingFang SC Regular"/>
                <a:ea typeface="PingFang SC Regular"/>
                <a:cs typeface="PingFang SC Regular"/>
                <a:sym typeface="PingFang SC Regular"/>
              </a:rPr>
              <a:t>”</a:t>
            </a:r>
            <a:r>
              <a:t>。</a:t>
            </a:r>
          </a:p>
          <a:p>
            <a:pPr marL="0" indent="0" algn="just" defTabSz="443484">
              <a:spcBef>
                <a:spcPts val="0"/>
              </a:spcBef>
              <a:buSzTx/>
              <a:buNone/>
              <a:defRPr sz="3492">
                <a:solidFill>
                  <a:srgbClr val="444444"/>
                </a:solidFill>
                <a:latin typeface="PT Sans"/>
                <a:ea typeface="PT Sans"/>
                <a:cs typeface="PT Sans"/>
                <a:sym typeface="PT Sans"/>
              </a:defRPr>
            </a:pPr>
            <a:r>
              <a:t>此后， 人们又发现了几十种面向对象的模式。 </a:t>
            </a:r>
            <a:r>
              <a:rPr>
                <a:latin typeface="PingFang SC Regular"/>
                <a:ea typeface="PingFang SC Regular"/>
                <a:cs typeface="PingFang SC Regular"/>
                <a:sym typeface="PingFang SC Regular"/>
              </a:rPr>
              <a:t>“</a:t>
            </a:r>
            <a:r>
              <a:t>模式方法</a:t>
            </a:r>
            <a:r>
              <a:rPr>
                <a:latin typeface="PingFang SC Regular"/>
                <a:ea typeface="PingFang SC Regular"/>
                <a:cs typeface="PingFang SC Regular"/>
                <a:sym typeface="PingFang SC Regular"/>
              </a:rPr>
              <a:t>”</a:t>
            </a:r>
            <a:r>
              <a:t> 开始在其他程序开发领域中流行起来。 如今， 在面向对象设计领域之外， 人们也提出了许多其他的模式。</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 name="为什么以及如何学习设计模式？"/>
          <p:cNvSpPr txBox="1"/>
          <p:nvPr>
            <p:ph type="title"/>
          </p:nvPr>
        </p:nvSpPr>
        <p:spPr>
          <a:prstGeom prst="rect">
            <a:avLst/>
          </a:prstGeom>
        </p:spPr>
        <p:txBody>
          <a:bodyPr/>
          <a:lstStyle>
            <a:lvl1pPr algn="l" defTabSz="457200">
              <a:spcBef>
                <a:spcPts val="2400"/>
              </a:spcBef>
              <a:defRPr b="1" sz="4800">
                <a:solidFill>
                  <a:srgbClr val="444444"/>
                </a:solidFill>
                <a:latin typeface="PT Sans"/>
                <a:ea typeface="PT Sans"/>
                <a:cs typeface="PT Sans"/>
                <a:sym typeface="PT Sans"/>
              </a:defRPr>
            </a:lvl1pPr>
          </a:lstStyle>
          <a:p>
            <a:pPr/>
            <a:r>
              <a:t>为什么以及如何学习设计模式？</a:t>
            </a:r>
          </a:p>
        </p:txBody>
      </p:sp>
      <p:sp>
        <p:nvSpPr>
          <p:cNvPr id="131" name="或许你已从事程序开发工作多年， 却完全不知道单例模式是什么。 很多人都是这样。 即便如此， 你可能也在不自知的情况下已经使用过一些设计模式了。 所以为什么不花些时间来更进一步学习它们呢？…"/>
          <p:cNvSpPr txBox="1"/>
          <p:nvPr>
            <p:ph type="body" idx="1"/>
          </p:nvPr>
        </p:nvSpPr>
        <p:spPr>
          <a:prstGeom prst="rect">
            <a:avLst/>
          </a:prstGeom>
        </p:spPr>
        <p:txBody>
          <a:bodyPr anchor="t"/>
          <a:lstStyle/>
          <a:p>
            <a:pPr marL="0" indent="0" algn="just" defTabSz="457200">
              <a:spcBef>
                <a:spcPts val="2400"/>
              </a:spcBef>
              <a:buSzTx/>
              <a:buNone/>
              <a:defRPr sz="3600">
                <a:solidFill>
                  <a:srgbClr val="444444"/>
                </a:solidFill>
                <a:latin typeface="PT Sans"/>
                <a:ea typeface="PT Sans"/>
                <a:cs typeface="PT Sans"/>
                <a:sym typeface="PT Sans"/>
              </a:defRPr>
            </a:pPr>
            <a:r>
              <a:t>或许你已从事程序开发工作多年， 却完全不知道单例模式是什么。 很多人都是这样。 即便如此， 你可能也在不自知的情况下已经使用过一些设计模式了。 所以为什么不花些时间来更进一步学习它们呢？</a:t>
            </a:r>
          </a:p>
          <a:p>
            <a:pPr marL="457200" indent="-317500" algn="just" defTabSz="457200">
              <a:spcBef>
                <a:spcPts val="2400"/>
              </a:spcBef>
              <a:buClr>
                <a:srgbClr val="444444"/>
              </a:buClr>
              <a:buFont typeface="PT Sans"/>
              <a:defRPr sz="3600">
                <a:solidFill>
                  <a:srgbClr val="444444"/>
                </a:solidFill>
                <a:latin typeface="PT Sans"/>
                <a:ea typeface="PT Sans"/>
                <a:cs typeface="PT Sans"/>
                <a:sym typeface="PT Sans"/>
              </a:defRPr>
            </a:pPr>
            <a:r>
              <a:t>设计模式是针对软件设计中常见问题的工具箱， 其中的工具就是各种</a:t>
            </a:r>
            <a:r>
              <a:rPr b="1"/>
              <a:t>经过实践验证的解决方案</a:t>
            </a:r>
            <a:r>
              <a:t>。 即使你从未遇到过这些问题， 了解模式仍然非常有用， 因为它能指导你如何使用面向对象的设计原则来解决各种问题。 </a:t>
            </a:r>
          </a:p>
          <a:p>
            <a:pPr marL="457200" indent="-317500" algn="just" defTabSz="457200">
              <a:spcBef>
                <a:spcPts val="0"/>
              </a:spcBef>
              <a:buClr>
                <a:srgbClr val="444444"/>
              </a:buClr>
              <a:buFont typeface="PT Sans"/>
              <a:defRPr sz="3600">
                <a:solidFill>
                  <a:srgbClr val="444444"/>
                </a:solidFill>
                <a:latin typeface="PT Sans"/>
                <a:ea typeface="PT Sans"/>
                <a:cs typeface="PT Sans"/>
                <a:sym typeface="PT Sans"/>
              </a:defRPr>
            </a:pPr>
            <a:r>
              <a:t>设计模式定义了一种让你和团队成员能够更高效沟通的通用语言。 你只需说 </a:t>
            </a:r>
            <a:r>
              <a:rPr>
                <a:latin typeface="PingFang SC Regular"/>
                <a:ea typeface="PingFang SC Regular"/>
                <a:cs typeface="PingFang SC Regular"/>
                <a:sym typeface="PingFang SC Regular"/>
              </a:rPr>
              <a:t>“</a:t>
            </a:r>
            <a:r>
              <a:t>哦， 这里用单例就可以了</a:t>
            </a:r>
            <a:r>
              <a:rPr>
                <a:latin typeface="PingFang SC Regular"/>
                <a:ea typeface="PingFang SC Regular"/>
                <a:cs typeface="PingFang SC Regular"/>
                <a:sym typeface="PingFang SC Regular"/>
              </a:rPr>
              <a:t>”</a:t>
            </a:r>
            <a:r>
              <a:t>， 所有人都会理解这条建议背后的想法。 只要知晓模式及其名称， 你就无需解释什么是单例。</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 name="关于模式的争议"/>
          <p:cNvSpPr txBox="1"/>
          <p:nvPr>
            <p:ph type="title"/>
          </p:nvPr>
        </p:nvSpPr>
        <p:spPr>
          <a:prstGeom prst="rect">
            <a:avLst/>
          </a:prstGeom>
        </p:spPr>
        <p:txBody>
          <a:bodyPr/>
          <a:lstStyle>
            <a:lvl1pPr algn="l" defTabSz="457200">
              <a:spcBef>
                <a:spcPts val="2400"/>
              </a:spcBef>
              <a:defRPr b="1" sz="6400">
                <a:solidFill>
                  <a:srgbClr val="444444"/>
                </a:solidFill>
                <a:latin typeface="PT Sans"/>
                <a:ea typeface="PT Sans"/>
                <a:cs typeface="PT Sans"/>
                <a:sym typeface="PT Sans"/>
              </a:defRPr>
            </a:lvl1pPr>
          </a:lstStyle>
          <a:p>
            <a:pPr/>
            <a:r>
              <a:t>关于模式的争议</a:t>
            </a:r>
          </a:p>
        </p:txBody>
      </p:sp>
      <p:sp>
        <p:nvSpPr>
          <p:cNvPr id="134" name="设计模式自其诞生之初似乎就饱受争议， 所以让我们来看看针对模式的最常见批评吧。…"/>
          <p:cNvSpPr txBox="1"/>
          <p:nvPr>
            <p:ph type="body" idx="1"/>
          </p:nvPr>
        </p:nvSpPr>
        <p:spPr>
          <a:prstGeom prst="rect">
            <a:avLst/>
          </a:prstGeom>
        </p:spPr>
        <p:txBody>
          <a:bodyPr anchor="t"/>
          <a:lstStyle/>
          <a:p>
            <a:pPr marL="0" indent="0" algn="just" defTabSz="411479">
              <a:spcBef>
                <a:spcPts val="2100"/>
              </a:spcBef>
              <a:buSzTx/>
              <a:buNone/>
              <a:defRPr sz="3239">
                <a:solidFill>
                  <a:srgbClr val="444444"/>
                </a:solidFill>
                <a:latin typeface="PT Sans"/>
                <a:ea typeface="PT Sans"/>
                <a:cs typeface="PT Sans"/>
                <a:sym typeface="PT Sans"/>
              </a:defRPr>
            </a:pPr>
            <a:r>
              <a:t>设计模式自其诞生之初似乎就饱受争议， 所以让我们来看看针对模式的最常见批评吧。</a:t>
            </a:r>
          </a:p>
          <a:p>
            <a:pPr marL="0" indent="0" defTabSz="411479">
              <a:spcBef>
                <a:spcPts val="2100"/>
              </a:spcBef>
              <a:buSzTx/>
              <a:buNone/>
              <a:defRPr b="1" sz="3239">
                <a:solidFill>
                  <a:srgbClr val="444444"/>
                </a:solidFill>
                <a:latin typeface="PT Sans"/>
                <a:ea typeface="PT Sans"/>
                <a:cs typeface="PT Sans"/>
                <a:sym typeface="PT Sans"/>
              </a:defRPr>
            </a:pPr>
            <a:r>
              <a:t>一种针对不完善编程语言的蹩脚解决方案 </a:t>
            </a:r>
          </a:p>
          <a:p>
            <a:pPr marL="0" indent="0" algn="just" defTabSz="411479">
              <a:spcBef>
                <a:spcPts val="2100"/>
              </a:spcBef>
              <a:buSzTx/>
              <a:buNone/>
              <a:defRPr sz="3239">
                <a:solidFill>
                  <a:srgbClr val="444444"/>
                </a:solidFill>
                <a:latin typeface="PT Sans"/>
                <a:ea typeface="PT Sans"/>
                <a:cs typeface="PT Sans"/>
                <a:sym typeface="PT Sans"/>
              </a:defRPr>
            </a:pPr>
            <a:r>
              <a:t>通常当所选编程语言或技术缺少必要的抽象功能时， 人们才需要设计模式。 在这种情况下， 模式是一种可为语言提供更优功能的蹩脚解决方案。</a:t>
            </a:r>
          </a:p>
          <a:p>
            <a:pPr marL="0" indent="0" algn="just" defTabSz="411479">
              <a:spcBef>
                <a:spcPts val="2100"/>
              </a:spcBef>
              <a:buSzTx/>
              <a:buNone/>
              <a:defRPr sz="3239">
                <a:solidFill>
                  <a:srgbClr val="444444"/>
                </a:solidFill>
                <a:latin typeface="PT Sans"/>
                <a:ea typeface="PT Sans"/>
                <a:cs typeface="PT Sans"/>
                <a:sym typeface="PT Sans"/>
              </a:defRPr>
            </a:pPr>
            <a:r>
              <a:t>例如， </a:t>
            </a:r>
            <a:r>
              <a:rPr b="1">
                <a:hlinkClick r:id="rId2" invalidUrl="" action="" tgtFrame="" tooltip="" history="1" highlightClick="0" endSnd="0"/>
              </a:rPr>
              <a:t>策略</a:t>
            </a:r>
            <a:r>
              <a:t>模式在绝大部分现代编程语言中可以简单地使用匿名 （lambda） 函数来实现。</a:t>
            </a:r>
          </a:p>
          <a:p>
            <a:pPr marL="0" indent="0" defTabSz="411479">
              <a:spcBef>
                <a:spcPts val="2100"/>
              </a:spcBef>
              <a:buSzTx/>
              <a:buNone/>
              <a:defRPr b="1" sz="3239">
                <a:solidFill>
                  <a:srgbClr val="444444"/>
                </a:solidFill>
                <a:latin typeface="PT Sans"/>
                <a:ea typeface="PT Sans"/>
                <a:cs typeface="PT Sans"/>
                <a:sym typeface="PT Sans"/>
              </a:defRPr>
            </a:pPr>
            <a:r>
              <a:t>低效的解决方案</a:t>
            </a:r>
          </a:p>
          <a:p>
            <a:pPr marL="0" indent="0" algn="just" defTabSz="411479">
              <a:spcBef>
                <a:spcPts val="2100"/>
              </a:spcBef>
              <a:buSzTx/>
              <a:buNone/>
              <a:defRPr sz="3239">
                <a:solidFill>
                  <a:srgbClr val="444444"/>
                </a:solidFill>
                <a:latin typeface="PT Sans"/>
                <a:ea typeface="PT Sans"/>
                <a:cs typeface="PT Sans"/>
                <a:sym typeface="PT Sans"/>
              </a:defRPr>
            </a:pPr>
            <a:r>
              <a:t>模式试图将已经广泛使用的方式系统化。 许多人会将这样的统一化认为是某种教条， 他们会 </a:t>
            </a:r>
            <a:r>
              <a:rPr>
                <a:latin typeface="PingFang SC Regular"/>
                <a:ea typeface="PingFang SC Regular"/>
                <a:cs typeface="PingFang SC Regular"/>
                <a:sym typeface="PingFang SC Regular"/>
              </a:rPr>
              <a:t>“</a:t>
            </a:r>
            <a:r>
              <a:t>全心全意</a:t>
            </a:r>
            <a:r>
              <a:rPr>
                <a:latin typeface="PingFang SC Regular"/>
                <a:ea typeface="PingFang SC Regular"/>
                <a:cs typeface="PingFang SC Regular"/>
                <a:sym typeface="PingFang SC Regular"/>
              </a:rPr>
              <a:t>”</a:t>
            </a:r>
            <a:r>
              <a:t> 地实施这样的模式， 而不会根据项目的实际情况对其进行调整。</a:t>
            </a:r>
          </a:p>
          <a:p>
            <a:pPr marL="0" indent="0" defTabSz="411479">
              <a:spcBef>
                <a:spcPts val="2100"/>
              </a:spcBef>
              <a:buSzTx/>
              <a:buNone/>
              <a:defRPr b="1" sz="3239">
                <a:solidFill>
                  <a:srgbClr val="444444"/>
                </a:solidFill>
                <a:latin typeface="PT Sans"/>
                <a:ea typeface="PT Sans"/>
                <a:cs typeface="PT Sans"/>
                <a:sym typeface="PT Sans"/>
              </a:defRPr>
            </a:pPr>
            <a:r>
              <a:t>不当使用</a:t>
            </a:r>
          </a:p>
          <a:p>
            <a:pPr marL="0" indent="0" algn="just" defTabSz="411479">
              <a:spcBef>
                <a:spcPts val="0"/>
              </a:spcBef>
              <a:buSzTx/>
              <a:buNone/>
              <a:defRPr sz="3239">
                <a:solidFill>
                  <a:srgbClr val="444444"/>
                </a:solidFill>
                <a:latin typeface="PT Sans"/>
                <a:ea typeface="PT Sans"/>
                <a:cs typeface="PT Sans"/>
                <a:sym typeface="PT Sans"/>
              </a:defRPr>
            </a:pPr>
            <a:r>
              <a:t>“如果你只有一把铁锤， 那么任何东西看上去都像是钉子。”</a:t>
            </a:r>
          </a:p>
          <a:p>
            <a:pPr marL="0" indent="0" algn="just" defTabSz="411479">
              <a:spcBef>
                <a:spcPts val="0"/>
              </a:spcBef>
              <a:buSzTx/>
              <a:buNone/>
              <a:defRPr sz="3239">
                <a:solidFill>
                  <a:srgbClr val="444444"/>
                </a:solidFill>
                <a:latin typeface="PT Sans"/>
                <a:ea typeface="PT Sans"/>
                <a:cs typeface="PT Sans"/>
                <a:sym typeface="PT Sans"/>
              </a:defRPr>
            </a:pPr>
            <a:r>
              <a:t>这个问题常常会给初学模式的人们带来困扰： 在学习了某个模式后， 他们会在所有地方使用该模式， 即便是在较为简单的代码也能胜任的地方也是如此。</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 name="设计模式分类"/>
          <p:cNvSpPr txBox="1"/>
          <p:nvPr>
            <p:ph type="title"/>
          </p:nvPr>
        </p:nvSpPr>
        <p:spPr>
          <a:prstGeom prst="rect">
            <a:avLst/>
          </a:prstGeom>
        </p:spPr>
        <p:txBody>
          <a:bodyPr/>
          <a:lstStyle>
            <a:lvl1pPr algn="l" defTabSz="457200">
              <a:spcBef>
                <a:spcPts val="2400"/>
              </a:spcBef>
              <a:defRPr b="1" sz="6400">
                <a:solidFill>
                  <a:srgbClr val="444444"/>
                </a:solidFill>
                <a:latin typeface="PT Sans"/>
                <a:ea typeface="PT Sans"/>
                <a:cs typeface="PT Sans"/>
                <a:sym typeface="PT Sans"/>
              </a:defRPr>
            </a:lvl1pPr>
          </a:lstStyle>
          <a:p>
            <a:pPr/>
            <a:r>
              <a:t>设计模式分类</a:t>
            </a:r>
          </a:p>
        </p:txBody>
      </p:sp>
      <p:sp>
        <p:nvSpPr>
          <p:cNvPr id="137" name="不同设计模式的复杂程度、 细节层次以及在整个系统中的应用范围等方面各不相同。 我喜欢将其类比于道路的建造： 如果你希望让十字路口更加安全， 那么可以安装一些交通信号灯， 或者修建包含行人地下通道在内的多层互通式立交桥。…"/>
          <p:cNvSpPr txBox="1"/>
          <p:nvPr>
            <p:ph type="body" idx="1"/>
          </p:nvPr>
        </p:nvSpPr>
        <p:spPr>
          <a:prstGeom prst="rect">
            <a:avLst/>
          </a:prstGeom>
        </p:spPr>
        <p:txBody>
          <a:bodyPr/>
          <a:lstStyle/>
          <a:p>
            <a:pPr marL="0" indent="0" algn="just" defTabSz="457200">
              <a:spcBef>
                <a:spcPts val="2400"/>
              </a:spcBef>
              <a:buSzTx/>
              <a:buNone/>
              <a:defRPr sz="3600">
                <a:solidFill>
                  <a:srgbClr val="444444"/>
                </a:solidFill>
                <a:latin typeface="PT Sans"/>
                <a:ea typeface="PT Sans"/>
                <a:cs typeface="PT Sans"/>
                <a:sym typeface="PT Sans"/>
              </a:defRPr>
            </a:pPr>
            <a:r>
              <a:t>不同设计模式的复杂程度、 细节层次以及在整个系统中的应用范围等方面各不相同。 我喜欢将其类比于道路的建造： 如果你希望让十字路口更加安全， 那么可以安装一些交通信号灯， 或者修建包含行人地下通道在内的多层互通式立交桥。</a:t>
            </a:r>
          </a:p>
          <a:p>
            <a:pPr marL="0" indent="0" algn="just" defTabSz="457200">
              <a:spcBef>
                <a:spcPts val="2400"/>
              </a:spcBef>
              <a:buSzTx/>
              <a:buNone/>
              <a:defRPr sz="3600">
                <a:solidFill>
                  <a:srgbClr val="444444"/>
                </a:solidFill>
                <a:latin typeface="PT Sans"/>
                <a:ea typeface="PT Sans"/>
                <a:cs typeface="PT Sans"/>
                <a:sym typeface="PT Sans"/>
              </a:defRPr>
            </a:pPr>
            <a:r>
              <a:t>最基础的、 底层的模式通常被称为惯用技巧。 这类模式一般只能在一种编程语言中使用。</a:t>
            </a:r>
          </a:p>
          <a:p>
            <a:pPr marL="0" indent="0" algn="just" defTabSz="457200">
              <a:spcBef>
                <a:spcPts val="2400"/>
              </a:spcBef>
              <a:buSzTx/>
              <a:buNone/>
              <a:defRPr sz="3600">
                <a:solidFill>
                  <a:srgbClr val="444444"/>
                </a:solidFill>
                <a:latin typeface="PT Sans"/>
                <a:ea typeface="PT Sans"/>
                <a:cs typeface="PT Sans"/>
                <a:sym typeface="PT Sans"/>
              </a:defRPr>
            </a:pPr>
            <a:r>
              <a:t>最通用的、 高层的模式是构架模式。 开发者可以在任何编程语言中使用这类模式。 与其他模式不同， 它们可用于整个应用程序的架构设计。</a:t>
            </a:r>
          </a:p>
          <a:p>
            <a:pPr marL="0" indent="0" algn="just" defTabSz="457200">
              <a:spcBef>
                <a:spcPts val="2400"/>
              </a:spcBef>
              <a:buSzTx/>
              <a:buNone/>
              <a:defRPr sz="3600">
                <a:solidFill>
                  <a:srgbClr val="444444"/>
                </a:solidFill>
                <a:latin typeface="PT Sans"/>
                <a:ea typeface="PT Sans"/>
                <a:cs typeface="PT Sans"/>
                <a:sym typeface="PT Sans"/>
              </a:defRPr>
            </a:pPr>
            <a:r>
              <a:t>此外， 所有模式可以根据其意图或目的来分类。 本书覆盖了三种主要的模式类别：</a:t>
            </a:r>
          </a:p>
          <a:p>
            <a:pPr marL="457200" indent="-317500" algn="just" defTabSz="457200">
              <a:spcBef>
                <a:spcPts val="2400"/>
              </a:spcBef>
              <a:buClr>
                <a:srgbClr val="444444"/>
              </a:buClr>
              <a:buFont typeface="PT Sans"/>
              <a:defRPr sz="3600">
                <a:solidFill>
                  <a:srgbClr val="444444"/>
                </a:solidFill>
                <a:latin typeface="PT Sans"/>
                <a:ea typeface="PT Sans"/>
                <a:cs typeface="PT Sans"/>
                <a:sym typeface="PT Sans"/>
              </a:defRPr>
            </a:pPr>
            <a:r>
              <a:rPr b="1"/>
              <a:t>创建型模式</a:t>
            </a:r>
            <a:r>
              <a:t>提供创建对象的机制， 增加已有代码的灵活性和可复用性。 </a:t>
            </a:r>
          </a:p>
          <a:p>
            <a:pPr marL="457200" indent="-317500" algn="just" defTabSz="457200">
              <a:spcBef>
                <a:spcPts val="2400"/>
              </a:spcBef>
              <a:buClr>
                <a:srgbClr val="444444"/>
              </a:buClr>
              <a:buFont typeface="PT Sans"/>
              <a:defRPr sz="3600">
                <a:solidFill>
                  <a:srgbClr val="444444"/>
                </a:solidFill>
                <a:latin typeface="PT Sans"/>
                <a:ea typeface="PT Sans"/>
                <a:cs typeface="PT Sans"/>
                <a:sym typeface="PT Sans"/>
              </a:defRPr>
            </a:pPr>
            <a:r>
              <a:rPr b="1"/>
              <a:t>结构型模式</a:t>
            </a:r>
            <a:r>
              <a:t>介绍如何将对象和类组装成较大的结构， 并同时保持结构的灵活和高效。 </a:t>
            </a:r>
          </a:p>
          <a:p>
            <a:pPr marL="457200" indent="-317500" algn="just" defTabSz="457200">
              <a:spcBef>
                <a:spcPts val="0"/>
              </a:spcBef>
              <a:buClr>
                <a:srgbClr val="444444"/>
              </a:buClr>
              <a:buFont typeface="PT Sans"/>
              <a:defRPr sz="3600">
                <a:solidFill>
                  <a:srgbClr val="444444"/>
                </a:solidFill>
                <a:latin typeface="PT Sans"/>
                <a:ea typeface="PT Sans"/>
                <a:cs typeface="PT Sans"/>
                <a:sym typeface="PT Sans"/>
              </a:defRPr>
            </a:pPr>
            <a:r>
              <a:rPr b="1"/>
              <a:t>行为模式</a:t>
            </a:r>
            <a:r>
              <a:t>负责对象间的高效沟通和职责委派。</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9" name="已粘贴的图像.jpeg" descr="已粘贴的图像.jpeg"/>
          <p:cNvPicPr>
            <a:picLocks noChangeAspect="1"/>
          </p:cNvPicPr>
          <p:nvPr/>
        </p:nvPicPr>
        <p:blipFill>
          <a:blip r:embed="rId2">
            <a:extLst/>
          </a:blip>
          <a:stretch>
            <a:fillRect/>
          </a:stretch>
        </p:blipFill>
        <p:spPr>
          <a:xfrm>
            <a:off x="7605266" y="1349097"/>
            <a:ext cx="9173468" cy="11017806"/>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 name="Principles"/>
          <p:cNvSpPr txBox="1"/>
          <p:nvPr>
            <p:ph type="title"/>
          </p:nvPr>
        </p:nvSpPr>
        <p:spPr>
          <a:prstGeom prst="rect">
            <a:avLst/>
          </a:prstGeom>
        </p:spPr>
        <p:txBody>
          <a:bodyPr/>
          <a:lstStyle>
            <a:lvl1pPr algn="l">
              <a:defRPr sz="6400"/>
            </a:lvl1pPr>
          </a:lstStyle>
          <a:p>
            <a:pPr/>
            <a:r>
              <a:t>Principles</a:t>
            </a:r>
          </a:p>
        </p:txBody>
      </p:sp>
      <p:sp>
        <p:nvSpPr>
          <p:cNvPr id="142" name="1、开闭原则（Open Close Principle）…"/>
          <p:cNvSpPr txBox="1"/>
          <p:nvPr>
            <p:ph type="body" idx="1"/>
          </p:nvPr>
        </p:nvSpPr>
        <p:spPr>
          <a:prstGeom prst="rect">
            <a:avLst/>
          </a:prstGeom>
        </p:spPr>
        <p:txBody>
          <a:bodyPr/>
          <a:lstStyle/>
          <a:p>
            <a:pPr marL="0" indent="0" defTabSz="701675">
              <a:spcBef>
                <a:spcPts val="5000"/>
              </a:spcBef>
              <a:buSzTx/>
              <a:buNone/>
              <a:defRPr b="1" sz="2720"/>
            </a:pPr>
            <a:r>
              <a:t>1、开闭原则（Open Close Principle）</a:t>
            </a:r>
          </a:p>
          <a:p>
            <a:pPr marL="0" indent="0" defTabSz="701675">
              <a:spcBef>
                <a:spcPts val="5000"/>
              </a:spcBef>
              <a:buSzTx/>
              <a:buNone/>
              <a:defRPr sz="2720"/>
            </a:pPr>
            <a:r>
              <a:t>开闭原则的意思是：对扩展开放，对修改关闭。在程序需要进行拓展的时候，不能去修改原有的代码，实现一个热插拔的效果。简言之，是为了使程序的扩展性好，易于维护和升级。想要达到这样的效果，我们需要使用接口和抽象类，后面的具体设计中我们会提到这点。</a:t>
            </a:r>
          </a:p>
          <a:p>
            <a:pPr marL="0" indent="0" defTabSz="701675">
              <a:spcBef>
                <a:spcPts val="5000"/>
              </a:spcBef>
              <a:buSzTx/>
              <a:buNone/>
              <a:defRPr b="1" sz="2720"/>
            </a:pPr>
            <a:r>
              <a:t>2、里氏代换原则（Liskov Substitution Principle）</a:t>
            </a:r>
          </a:p>
          <a:p>
            <a:pPr marL="0" indent="0" defTabSz="701675">
              <a:spcBef>
                <a:spcPts val="5000"/>
              </a:spcBef>
              <a:buSzTx/>
              <a:buNone/>
              <a:defRPr sz="2720"/>
            </a:pPr>
            <a:r>
              <a:t>里氏代换原则是面向对象设计的基本原则之一。 里氏代换原则中说，任何基类可以出现的地方，子类一定可以出现。LSP 是继承复用的基石，只有当派生类可以替换掉基类，且软件单位的功能不受到影响时，基类才能真正被复用，而派生类也能够在基类的基础上增加新的行为。里氏代换原则是对开闭原则的补充。实现开闭原则的关键步骤就是抽象化，而基类与子类的继承关系就是抽象化的具体实现，所以里氏代换原则是对实现抽象化的具体步骤的规范。</a:t>
            </a:r>
          </a:p>
          <a:p>
            <a:pPr marL="0" indent="0" defTabSz="701675">
              <a:spcBef>
                <a:spcPts val="5000"/>
              </a:spcBef>
              <a:buSzTx/>
              <a:buNone/>
              <a:defRPr b="1" sz="2720"/>
            </a:pPr>
            <a:r>
              <a:t>3、依赖倒转原则（Dependence Inversion Principle）</a:t>
            </a:r>
          </a:p>
          <a:p>
            <a:pPr marL="0" indent="0" defTabSz="701675">
              <a:spcBef>
                <a:spcPts val="5000"/>
              </a:spcBef>
              <a:buSzTx/>
              <a:buNone/>
              <a:defRPr sz="2720"/>
            </a:pPr>
            <a:r>
              <a:t>这个原则是开闭原则的基础，具体内容：针对接口编程，依赖于抽象而不依赖于具体。</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Principles"/>
          <p:cNvSpPr txBox="1"/>
          <p:nvPr>
            <p:ph type="title"/>
          </p:nvPr>
        </p:nvSpPr>
        <p:spPr>
          <a:prstGeom prst="rect">
            <a:avLst/>
          </a:prstGeom>
        </p:spPr>
        <p:txBody>
          <a:bodyPr/>
          <a:lstStyle>
            <a:lvl1pPr algn="l">
              <a:defRPr sz="6400"/>
            </a:lvl1pPr>
          </a:lstStyle>
          <a:p>
            <a:pPr/>
            <a:r>
              <a:t>Principles</a:t>
            </a:r>
          </a:p>
        </p:txBody>
      </p:sp>
      <p:sp>
        <p:nvSpPr>
          <p:cNvPr id="145" name="4、接口隔离原则（Interface Segregation Principle）…"/>
          <p:cNvSpPr txBox="1"/>
          <p:nvPr>
            <p:ph type="body" idx="1"/>
          </p:nvPr>
        </p:nvSpPr>
        <p:spPr>
          <a:prstGeom prst="rect">
            <a:avLst/>
          </a:prstGeom>
        </p:spPr>
        <p:txBody>
          <a:bodyPr/>
          <a:lstStyle/>
          <a:p>
            <a:pPr marL="0" indent="0" defTabSz="660400">
              <a:spcBef>
                <a:spcPts val="4700"/>
              </a:spcBef>
              <a:buSzTx/>
              <a:buNone/>
              <a:defRPr b="1" sz="2560"/>
            </a:pPr>
            <a:r>
              <a:t>4、接口隔离原则（Interface Segregation Principle）</a:t>
            </a:r>
          </a:p>
          <a:p>
            <a:pPr marL="0" indent="0" defTabSz="660400">
              <a:spcBef>
                <a:spcPts val="4700"/>
              </a:spcBef>
              <a:buSzTx/>
              <a:buNone/>
              <a:defRPr sz="2480"/>
            </a:pPr>
            <a:r>
              <a:t>这个原则的意思是：使用多个隔离的接口，比使用单个接口要好。它还有另外一个意思是：降低类之间的耦合度。由此可见，其实设计模式就是从大型软件架构出发、便于升级和维护的软件设计思想，它强调降低依赖，降低耦合。</a:t>
            </a:r>
          </a:p>
          <a:p>
            <a:pPr marL="0" indent="0" defTabSz="660400">
              <a:spcBef>
                <a:spcPts val="4700"/>
              </a:spcBef>
              <a:buSzTx/>
              <a:buNone/>
              <a:defRPr b="1" sz="2560"/>
            </a:pPr>
            <a:r>
              <a:t>5、迪米特法则，又称最少知道原则（Demeter Principle）</a:t>
            </a:r>
          </a:p>
          <a:p>
            <a:pPr marL="0" indent="0" defTabSz="660400">
              <a:spcBef>
                <a:spcPts val="4700"/>
              </a:spcBef>
              <a:buSzTx/>
              <a:buNone/>
              <a:defRPr sz="2560"/>
            </a:pPr>
            <a:r>
              <a:t>最少知道原则是指：一个实体应当尽量少地与其他实体之间发生相互作用，使得系统功能模块相对独立。</a:t>
            </a:r>
          </a:p>
          <a:p>
            <a:pPr marL="0" indent="0" defTabSz="660400">
              <a:spcBef>
                <a:spcPts val="4700"/>
              </a:spcBef>
              <a:buSzTx/>
              <a:buNone/>
              <a:defRPr b="1" sz="2560"/>
            </a:pPr>
            <a:r>
              <a:t>6、合成复用原则（Composite Reuse Principle）</a:t>
            </a:r>
          </a:p>
          <a:p>
            <a:pPr marL="0" indent="0" defTabSz="660400">
              <a:spcBef>
                <a:spcPts val="4700"/>
              </a:spcBef>
              <a:buSzTx/>
              <a:buNone/>
              <a:defRPr sz="2560"/>
            </a:pPr>
            <a:r>
              <a:t>合成复用原则是指：尽量使用合成/聚合的方式，而不是使用继承。</a:t>
            </a:r>
          </a:p>
          <a:p>
            <a:pPr marL="0" indent="0" defTabSz="660400">
              <a:spcBef>
                <a:spcPts val="4700"/>
              </a:spcBef>
              <a:buSzTx/>
              <a:buNone/>
              <a:defRPr sz="2560"/>
            </a:pPr>
          </a:p>
          <a:p>
            <a:pPr marL="0" indent="0" defTabSz="660400">
              <a:spcBef>
                <a:spcPts val="4700"/>
              </a:spcBef>
              <a:buSzTx/>
              <a:buNone/>
              <a:defRPr sz="2560"/>
            </a:pP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