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C02325C4-2638-4646-BB1A-3DB9F2F48C7C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1"/>
    <p:restoredTop sz="94678"/>
  </p:normalViewPr>
  <p:slideViewPr>
    <p:cSldViewPr snapToGrid="0" snapToObjects="1">
      <p:cViewPr varScale="1">
        <p:scale>
          <a:sx n="109" d="100"/>
          <a:sy n="109" d="100"/>
        </p:scale>
        <p:origin x="75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465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D022D-9089-5044-95A2-B4B700E95F1B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83784-6682-4843-A1B0-6EC6102E45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3987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3784-6682-4843-A1B0-6EC6102E45C7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574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795162-7631-8D4F-ADDB-DEDD94CA9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DBA52E-6F88-9548-A188-F4E021067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BE408D-6A5E-D945-BE87-51B6AD668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128F89-0BCD-144E-8A23-D4EDB50B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4CF9BC-4ABB-074B-9B34-09D81A5FA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77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465B70-BFD7-AC42-87D9-7581C4E0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iti SC Medium" pitchFamily="2" charset="-128"/>
                <a:ea typeface="Heiti SC Medium" pitchFamily="2" charset="-128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0120B7-AC7B-E64F-94CE-5F82DF7AD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72C26D-B8F6-1D41-91C8-604404DAD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5788E6-04A3-324C-A0DD-DAA92B5C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474022-2E1B-384A-935F-881D548E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740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5DB0C3-36EC-714A-8A11-05475BE2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1A6BCD-4BAF-0540-B2A1-B9906434C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E17380-F8CA-854B-8B66-4E9346E6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00B123-3CB4-344D-A661-781413CA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5DD84D-5784-7645-B148-6752A5D08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789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22095B-2D2F-0B4B-9A8E-C348A8FAE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8B9A0D-8816-B044-A7E5-280ED8D11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7D6805-3116-7D4E-B901-3E43A892B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CA9B56-2524-5247-A324-BE20E64EC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C4B9F7-6C63-024A-AC8D-E09CC554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1D2CD9-7919-5640-85FB-0172FD01A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580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28ECB-A9D2-7E49-BDA1-2A564FAB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0326D0-C711-0F4E-9CD2-37391B64D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4DA0A6-ADEB-7B44-8EE8-2629D75A8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60DC789-33EB-A242-9137-2F12F9A2E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933D61F-EE26-6844-9344-6FFD90747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328CBE-F07A-AD4D-AF42-7495A9ADF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79608AE-23E1-9543-A5BB-E474AF2F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9F4B88-FEE8-B343-B1C0-A702E8B7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165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21DD30-05B2-1248-8CF3-E1FA564F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C4E858-69DE-C04B-89DE-D5993E85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57AFE80-0799-A34F-916C-99B21CD8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EB6E83-8F63-1340-BF2B-6763C0AF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1177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0E9290B-6F92-0046-915E-835F5AE6E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3447012-7AB0-7842-9EAC-B892FDC15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8FDB3C-E08B-DB48-8266-2420C50D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839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91AAF7-80F6-9740-917B-B3427CA2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93C2A5-17AB-ED4B-8AEB-CB05F73C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CDBF63-C396-624C-BF94-A3319818E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DCFC4D-6F73-AF44-8FDC-E7572BC3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4940B5-392F-CE4E-9178-14E48E60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803776-D6C8-E846-8784-4B669A03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486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94DE6A-A61E-F449-8CF8-635522CD4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5AD8EF-274A-2045-A0A2-4A7912C96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49D4BB7-BF71-5449-8ECB-C0C961FCE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4D78FA-D183-D94B-B39D-B9C8CCFF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651605-406B-AE42-A2EF-B7B66D741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319F5B-1991-7F4F-BFBC-DA3B56BCB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672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083F93-18DF-F740-A296-781A0B4A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3BFA68-78FE-0943-8171-6DD5139DF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2EDBBB-8F83-ED4D-A650-4CAA5B0E6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7462E8-D199-2B46-AA4A-350ECB6B1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AD01B9-F7A0-6041-A2B1-0F682CF9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7886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B529A4-8830-BB48-8389-F054BF720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D8E9A7-05BF-184F-81DE-C38728025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39F561-61B4-644C-BA4B-EE6012165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49023E-F495-EF41-B0DE-DB2483E9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C17847-B159-F641-AAEF-01DABF6BA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886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B83BCFB-4579-384F-9F5B-1730D089A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CA9A99-DBFF-9648-B08C-A23FF16E1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C41935-FA68-5049-AF2F-4858555DD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C3958-534E-DF4E-8B4A-CC5D0DFAA6D6}" type="datetimeFigureOut">
              <a:rPr kumimoji="1" lang="zh-CN" altLang="en-US" smtClean="0"/>
              <a:t>2021/9/27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248175-3615-ED4E-AFDF-168738D6D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84E272-1CD2-484A-8B69-4BC5EBBAF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179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jianshu.com/p/46570233774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ED453-AB8E-3149-AB72-CF4CBBE25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Chapter</a:t>
            </a:r>
            <a:r>
              <a:rPr kumimoji="1" lang="zh-CN" altLang="en-US" sz="4800" dirty="0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4</a:t>
            </a:r>
            <a:r>
              <a:rPr kumimoji="1" lang="zh-CN" altLang="en-US" sz="4800" dirty="0">
                <a:latin typeface="Heiti SC Medium" pitchFamily="2" charset="-128"/>
                <a:ea typeface="Heiti SC Medium" pitchFamily="2" charset="-128"/>
              </a:rPr>
              <a:t>：</a:t>
            </a:r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 Geovisualization</a:t>
            </a:r>
            <a:endParaRPr kumimoji="1" lang="zh-CN" altLang="en-US" sz="48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C8B5B9A-C92E-6549-B4E0-DA25C0D88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4942" y="5507038"/>
            <a:ext cx="4452257" cy="393019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Alukardo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980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6501D-33AC-6B4E-96AB-9FBD0BF5C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Introduction</a:t>
            </a:r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485D171-ACE4-8C48-BDA0-B81FB3868F83}"/>
              </a:ext>
            </a:extLst>
          </p:cNvPr>
          <p:cNvGrpSpPr/>
          <p:nvPr/>
        </p:nvGrpSpPr>
        <p:grpSpPr>
          <a:xfrm>
            <a:off x="838200" y="1936872"/>
            <a:ext cx="10629660" cy="3874407"/>
            <a:chOff x="838200" y="1936872"/>
            <a:chExt cx="10629660" cy="3874407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3CACF7FA-FE87-4C45-AFD1-D9374ED60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936872"/>
              <a:ext cx="3544636" cy="200301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B5DB4C3-4ED3-F640-B5C4-C48F919A1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5547" y="1936872"/>
              <a:ext cx="3560908" cy="200301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B560067-5B8E-DA47-95AC-1E74F287B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76455" y="1936872"/>
              <a:ext cx="3591404" cy="2092492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E7EF79F-4480-604A-A9D6-B22E839FC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200" y="3941411"/>
              <a:ext cx="3477347" cy="1869868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75078CC-3559-D04C-9AB9-E9FC7C639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15545" y="3939882"/>
              <a:ext cx="4425803" cy="1869868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FA6BFC3-4AC8-554B-8A9A-BF797F158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76455" y="3939882"/>
              <a:ext cx="3591405" cy="18698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200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5159EE-4023-F642-9050-154E72E8B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Geo Info Data</a:t>
            </a:r>
            <a:endParaRPr kumimoji="1" lang="zh-CN" altLang="en-US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FD14739E-9672-2341-984C-72D0C26225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/>
              <a:t>GeoJson</a:t>
            </a:r>
          </a:p>
          <a:p>
            <a:endParaRPr lang="zh-CN" altLang="en-US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326CB5D5-DA2C-4945-89AC-0BC245028E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/>
              <a:t>TopoJson</a:t>
            </a:r>
          </a:p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2D2F6C-5E0F-844E-A064-461415BB7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52175"/>
            <a:ext cx="4870938" cy="293421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CBAAA39-42E5-AB4C-A9C1-C53351239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324587"/>
            <a:ext cx="4853171" cy="398731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A657057-CB14-1C44-A981-C2A25977F452}"/>
              </a:ext>
            </a:extLst>
          </p:cNvPr>
          <p:cNvSpPr/>
          <p:nvPr/>
        </p:nvSpPr>
        <p:spPr>
          <a:xfrm>
            <a:off x="6962854" y="1045062"/>
            <a:ext cx="4390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>
                <a:hlinkClick r:id="rId4"/>
              </a:rPr>
              <a:t>https://www.jianshu.com/p/465702337744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78288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20A27DD-F3CC-2346-837C-B0D74AEF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How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to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Using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Topo</a:t>
            </a:r>
            <a:endParaRPr kumimoji="1" lang="zh-CN" altLang="en-US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F364061-0E95-434C-9F9E-053B193DE7C4}"/>
              </a:ext>
            </a:extLst>
          </p:cNvPr>
          <p:cNvSpPr txBox="1"/>
          <p:nvPr/>
        </p:nvSpPr>
        <p:spPr>
          <a:xfrm>
            <a:off x="838200" y="1693253"/>
            <a:ext cx="658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/>
              <a:t>Step #1 : Import the topojson-client framework</a:t>
            </a:r>
            <a:endParaRPr kumimoji="1" lang="zh-CN" altLang="en-US" b="1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36E62D3-76C1-5E41-B1F0-3A8C0B4453F6}"/>
              </a:ext>
            </a:extLst>
          </p:cNvPr>
          <p:cNvGrpSpPr/>
          <p:nvPr/>
        </p:nvGrpSpPr>
        <p:grpSpPr>
          <a:xfrm>
            <a:off x="838200" y="2062585"/>
            <a:ext cx="7620000" cy="3451999"/>
            <a:chOff x="838200" y="2405796"/>
            <a:chExt cx="7620000" cy="3451999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0113948-48DD-0248-8B02-ECE877A335FB}"/>
                </a:ext>
              </a:extLst>
            </p:cNvPr>
            <p:cNvGrpSpPr/>
            <p:nvPr/>
          </p:nvGrpSpPr>
          <p:grpSpPr>
            <a:xfrm>
              <a:off x="838200" y="2405796"/>
              <a:ext cx="7620000" cy="3451999"/>
              <a:chOff x="838200" y="1303271"/>
              <a:chExt cx="7620000" cy="3451999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E6B46B8-D1EA-6849-8ADC-225E84E79F4E}"/>
                  </a:ext>
                </a:extLst>
              </p:cNvPr>
              <p:cNvSpPr txBox="1"/>
              <p:nvPr/>
            </p:nvSpPr>
            <p:spPr>
              <a:xfrm>
                <a:off x="838200" y="4478271"/>
                <a:ext cx="7620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200" b="1">
                    <a:solidFill>
                      <a:schemeClr val="accent1"/>
                    </a:solidFill>
                  </a:rPr>
                  <a:t>index.html</a:t>
                </a:r>
                <a:endParaRPr kumimoji="1" lang="zh-CN" altLang="en-US" sz="1200" b="1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6656FCB5-0952-4942-955D-38DF76FDA2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38200" y="1303271"/>
                <a:ext cx="7620000" cy="3175000"/>
              </a:xfrm>
              <a:prstGeom prst="rect">
                <a:avLst/>
              </a:prstGeom>
            </p:spPr>
          </p:pic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CE091F2-7AA1-2A43-A86C-9ECF12B22D34}"/>
                </a:ext>
              </a:extLst>
            </p:cNvPr>
            <p:cNvSpPr/>
            <p:nvPr/>
          </p:nvSpPr>
          <p:spPr>
            <a:xfrm>
              <a:off x="1969477" y="4028465"/>
              <a:ext cx="5357446" cy="234461"/>
            </a:xfrm>
            <a:prstGeom prst="rect">
              <a:avLst/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8787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20A27DD-F3CC-2346-837C-B0D74AEF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How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to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Using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Topo</a:t>
            </a:r>
            <a:endParaRPr kumimoji="1" lang="zh-CN" altLang="en-US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F364061-0E95-434C-9F9E-053B193DE7C4}"/>
              </a:ext>
            </a:extLst>
          </p:cNvPr>
          <p:cNvSpPr txBox="1"/>
          <p:nvPr/>
        </p:nvSpPr>
        <p:spPr>
          <a:xfrm>
            <a:off x="838200" y="1693253"/>
            <a:ext cx="658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/>
              <a:t>Step #2 : Load Geo Info Data</a:t>
            </a:r>
            <a:endParaRPr kumimoji="1" lang="zh-CN" altLang="en-US" b="1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58395B7-AB72-5C45-82A2-D58660E8234E}"/>
              </a:ext>
            </a:extLst>
          </p:cNvPr>
          <p:cNvGrpSpPr/>
          <p:nvPr/>
        </p:nvGrpSpPr>
        <p:grpSpPr>
          <a:xfrm>
            <a:off x="838199" y="4375522"/>
            <a:ext cx="7620000" cy="1038999"/>
            <a:chOff x="949569" y="3579298"/>
            <a:chExt cx="7620000" cy="103899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DC1E0D6-39F6-1A4F-B4A6-201DB68E7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9569" y="3579298"/>
              <a:ext cx="7620000" cy="762000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EF95F96-8E78-C147-9498-69E7FC90E304}"/>
                </a:ext>
              </a:extLst>
            </p:cNvPr>
            <p:cNvSpPr txBox="1"/>
            <p:nvPr/>
          </p:nvSpPr>
          <p:spPr>
            <a:xfrm>
              <a:off x="949569" y="4341298"/>
              <a:ext cx="48064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b="1">
                  <a:solidFill>
                    <a:schemeClr val="accent1"/>
                  </a:solidFill>
                </a:rPr>
                <a:t>index.js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D79E7267-5B45-944D-8C89-3F83A33E6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15922"/>
            <a:ext cx="4610100" cy="10541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27C6DBD-65EA-A645-B529-9A3830BE7687}"/>
              </a:ext>
            </a:extLst>
          </p:cNvPr>
          <p:cNvSpPr txBox="1"/>
          <p:nvPr/>
        </p:nvSpPr>
        <p:spPr>
          <a:xfrm>
            <a:off x="838199" y="2344026"/>
            <a:ext cx="10146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>
                <a:solidFill>
                  <a:schemeClr val="accent1"/>
                </a:solidFill>
              </a:rPr>
              <a:t>At</a:t>
            </a:r>
            <a:r>
              <a:rPr kumimoji="1" lang="zh-CN" altLang="en-US" sz="1400" b="1">
                <a:solidFill>
                  <a:schemeClr val="accent1"/>
                </a:solidFill>
              </a:rPr>
              <a:t> </a:t>
            </a:r>
            <a:r>
              <a:rPr kumimoji="1" lang="en-US" altLang="zh-CN" sz="1400" b="1">
                <a:solidFill>
                  <a:schemeClr val="accent1"/>
                </a:solidFill>
              </a:rPr>
              <a:t>first,</a:t>
            </a:r>
            <a:r>
              <a:rPr kumimoji="1" lang="zh-CN" altLang="en-US" sz="1400" b="1">
                <a:solidFill>
                  <a:schemeClr val="accent1"/>
                </a:solidFill>
              </a:rPr>
              <a:t>“</a:t>
            </a:r>
            <a:r>
              <a:rPr kumimoji="1" lang="en-US" altLang="zh-CN" sz="1400" b="1">
                <a:solidFill>
                  <a:schemeClr val="accent2"/>
                </a:solidFill>
              </a:rPr>
              <a:t>countries-110m.json</a:t>
            </a:r>
            <a:r>
              <a:rPr kumimoji="1" lang="zh-CN" altLang="en-US" sz="1400" b="1">
                <a:solidFill>
                  <a:schemeClr val="accent1"/>
                </a:solidFill>
              </a:rPr>
              <a:t>”</a:t>
            </a:r>
            <a:r>
              <a:rPr kumimoji="1" lang="en-US" altLang="zh-CN" sz="1400" b="1">
                <a:solidFill>
                  <a:schemeClr val="accent1"/>
                </a:solidFill>
              </a:rPr>
              <a:t>containing world map information is included in the project</a:t>
            </a:r>
            <a:endParaRPr kumimoji="1" lang="zh-CN" altLang="en-US" sz="1400" b="1">
              <a:solidFill>
                <a:schemeClr val="accent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3DDF5CA-F1BA-3C42-855C-714CE57A9BF7}"/>
              </a:ext>
            </a:extLst>
          </p:cNvPr>
          <p:cNvSpPr txBox="1"/>
          <p:nvPr/>
        </p:nvSpPr>
        <p:spPr>
          <a:xfrm>
            <a:off x="732692" y="3992472"/>
            <a:ext cx="7725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>
                <a:solidFill>
                  <a:schemeClr val="accent1"/>
                </a:solidFill>
              </a:rPr>
              <a:t>Using </a:t>
            </a:r>
            <a:r>
              <a:rPr kumimoji="1" lang="en-US" altLang="zh-CN" sz="1400" b="1">
                <a:solidFill>
                  <a:schemeClr val="accent2"/>
                </a:solidFill>
              </a:rPr>
              <a:t>d3.json() </a:t>
            </a:r>
            <a:r>
              <a:rPr kumimoji="1" lang="en-US" altLang="zh-CN" sz="1400" b="1">
                <a:solidFill>
                  <a:schemeClr val="accent1"/>
                </a:solidFill>
              </a:rPr>
              <a:t>to load it, then We can use the variable </a:t>
            </a:r>
            <a:r>
              <a:rPr kumimoji="1" lang="en-US" altLang="zh-CN" sz="1400" b="1">
                <a:solidFill>
                  <a:schemeClr val="accent2"/>
                </a:solidFill>
              </a:rPr>
              <a:t>world</a:t>
            </a:r>
            <a:r>
              <a:rPr kumimoji="1" lang="en-US" altLang="zh-CN" sz="1400" b="1">
                <a:solidFill>
                  <a:schemeClr val="accent1"/>
                </a:solidFill>
              </a:rPr>
              <a:t> to render the map</a:t>
            </a:r>
            <a:endParaRPr kumimoji="1" lang="zh-CN" altLang="en-US" sz="14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725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20A27DD-F3CC-2346-837C-B0D74AEF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How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to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Using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Topo</a:t>
            </a:r>
            <a:endParaRPr kumimoji="1" lang="zh-CN" altLang="en-US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F364061-0E95-434C-9F9E-053B193DE7C4}"/>
              </a:ext>
            </a:extLst>
          </p:cNvPr>
          <p:cNvSpPr txBox="1"/>
          <p:nvPr/>
        </p:nvSpPr>
        <p:spPr>
          <a:xfrm>
            <a:off x="838200" y="1693253"/>
            <a:ext cx="658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/>
              <a:t>Step #3: Render</a:t>
            </a:r>
            <a:endParaRPr kumimoji="1" lang="zh-CN" altLang="en-US" b="1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7CFC42B-1320-6E45-A432-07AF49FD7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01240"/>
            <a:ext cx="8585200" cy="112776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BD53F90-EC85-4C4B-BB9A-C2AC5527AB77}"/>
              </a:ext>
            </a:extLst>
          </p:cNvPr>
          <p:cNvSpPr txBox="1"/>
          <p:nvPr/>
        </p:nvSpPr>
        <p:spPr>
          <a:xfrm>
            <a:off x="838200" y="3982998"/>
            <a:ext cx="5685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9876AA"/>
                </a:solidFill>
              </a:rPr>
              <a:t>graticuleShape : Grid</a:t>
            </a:r>
            <a:r>
              <a:rPr lang="zh-CN" altLang="en-US" b="1">
                <a:solidFill>
                  <a:srgbClr val="9876AA"/>
                </a:solidFill>
              </a:rPr>
              <a:t> </a:t>
            </a:r>
            <a:r>
              <a:rPr lang="en-US" altLang="zh-CN" b="1">
                <a:solidFill>
                  <a:srgbClr val="9876AA"/>
                </a:solidFill>
              </a:rPr>
              <a:t>layer</a:t>
            </a:r>
            <a:r>
              <a:rPr lang="zh-CN" altLang="en-US" b="1">
                <a:solidFill>
                  <a:srgbClr val="9876AA"/>
                </a:solidFill>
              </a:rPr>
              <a:t> </a:t>
            </a:r>
            <a:r>
              <a:rPr lang="en-US" altLang="zh-CN" b="1">
                <a:solidFill>
                  <a:srgbClr val="9876AA"/>
                </a:solidFill>
              </a:rPr>
              <a:t>for</a:t>
            </a:r>
            <a:r>
              <a:rPr lang="zh-CN" altLang="en-US" b="1">
                <a:solidFill>
                  <a:srgbClr val="9876AA"/>
                </a:solidFill>
              </a:rPr>
              <a:t> </a:t>
            </a:r>
            <a:r>
              <a:rPr lang="en-US" altLang="zh-CN" b="1">
                <a:solidFill>
                  <a:srgbClr val="9876AA"/>
                </a:solidFill>
              </a:rPr>
              <a:t>longitude and latitude </a:t>
            </a:r>
            <a:endParaRPr lang="zh-CN" altLang="en-US" b="1">
              <a:solidFill>
                <a:srgbClr val="9876AA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7A7C9A9-D371-D347-BF46-28F4608C6ECF}"/>
              </a:ext>
            </a:extLst>
          </p:cNvPr>
          <p:cNvSpPr/>
          <p:nvPr/>
        </p:nvSpPr>
        <p:spPr>
          <a:xfrm>
            <a:off x="838200" y="4426083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9876AA"/>
                </a:solidFill>
                <a:effectLst/>
              </a:rPr>
              <a:t>landShape</a:t>
            </a:r>
            <a:r>
              <a:rPr lang="zh-CN" altLang="en-US" b="1">
                <a:solidFill>
                  <a:srgbClr val="9876AA"/>
                </a:solidFill>
                <a:effectLst/>
              </a:rPr>
              <a:t>：</a:t>
            </a:r>
            <a:r>
              <a:rPr lang="en-US" altLang="zh-CN" b="1">
                <a:solidFill>
                  <a:srgbClr val="9876AA"/>
                </a:solidFill>
              </a:rPr>
              <a:t>Land layer</a:t>
            </a:r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72980C6-4374-0F4F-98B6-E429187B6FAF}"/>
              </a:ext>
            </a:extLst>
          </p:cNvPr>
          <p:cNvSpPr/>
          <p:nvPr/>
        </p:nvSpPr>
        <p:spPr>
          <a:xfrm>
            <a:off x="838200" y="4869168"/>
            <a:ext cx="446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9876AA"/>
                </a:solidFill>
                <a:effectLst/>
              </a:rPr>
              <a:t>bordersShape</a:t>
            </a:r>
            <a:r>
              <a:rPr lang="zh-CN" altLang="en-US" b="1">
                <a:solidFill>
                  <a:srgbClr val="9876AA"/>
                </a:solidFill>
                <a:effectLst/>
              </a:rPr>
              <a:t>：</a:t>
            </a:r>
            <a:r>
              <a:rPr lang="en-US" altLang="zh-CN" b="1">
                <a:solidFill>
                  <a:srgbClr val="9876AA"/>
                </a:solidFill>
                <a:effectLst/>
              </a:rPr>
              <a:t> National boundary layer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651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20A27DD-F3CC-2346-837C-B0D74AEF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How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to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Using</a:t>
            </a:r>
            <a:r>
              <a:rPr kumimoji="1" lang="zh-CN" altLang="en-US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>
                <a:latin typeface="Heiti SC Medium" pitchFamily="2" charset="-128"/>
                <a:ea typeface="Heiti SC Medium" pitchFamily="2" charset="-128"/>
              </a:rPr>
              <a:t>Topo</a:t>
            </a:r>
            <a:endParaRPr kumimoji="1" lang="zh-CN" altLang="en-US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F364061-0E95-434C-9F9E-053B193DE7C4}"/>
              </a:ext>
            </a:extLst>
          </p:cNvPr>
          <p:cNvSpPr txBox="1"/>
          <p:nvPr/>
        </p:nvSpPr>
        <p:spPr>
          <a:xfrm>
            <a:off x="838200" y="1693253"/>
            <a:ext cx="658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/>
              <a:t>Step #3: Render</a:t>
            </a:r>
            <a:endParaRPr kumimoji="1" lang="zh-CN" altLang="en-US" b="1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5710447-0792-B14A-A56F-0258E2656280}"/>
              </a:ext>
            </a:extLst>
          </p:cNvPr>
          <p:cNvGrpSpPr/>
          <p:nvPr/>
        </p:nvGrpSpPr>
        <p:grpSpPr>
          <a:xfrm>
            <a:off x="838200" y="2062585"/>
            <a:ext cx="11175538" cy="4673600"/>
            <a:chOff x="838200" y="2062585"/>
            <a:chExt cx="11175538" cy="4673600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E281075-6AFE-6E4A-8427-E3124688170F}"/>
                </a:ext>
              </a:extLst>
            </p:cNvPr>
            <p:cNvGrpSpPr/>
            <p:nvPr/>
          </p:nvGrpSpPr>
          <p:grpSpPr>
            <a:xfrm>
              <a:off x="838200" y="2062585"/>
              <a:ext cx="6014720" cy="4673600"/>
              <a:chOff x="838200" y="2062585"/>
              <a:chExt cx="6014720" cy="4673600"/>
            </a:xfrm>
          </p:grpSpPr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DC07039D-2D3A-D54B-9722-2F82A94334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38200" y="2062585"/>
                <a:ext cx="6014720" cy="4673600"/>
              </a:xfrm>
              <a:prstGeom prst="rect">
                <a:avLst/>
              </a:prstGeom>
            </p:spPr>
          </p:pic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5DBF4DB-FEE8-0D48-80F2-0E173F7CF660}"/>
                  </a:ext>
                </a:extLst>
              </p:cNvPr>
              <p:cNvSpPr/>
              <p:nvPr/>
            </p:nvSpPr>
            <p:spPr>
              <a:xfrm>
                <a:off x="1440873" y="5292436"/>
                <a:ext cx="3782291" cy="609600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35BF2F1B-58A5-3D4C-8D12-8BDF642098DE}"/>
                  </a:ext>
                </a:extLst>
              </p:cNvPr>
              <p:cNvSpPr/>
              <p:nvPr/>
            </p:nvSpPr>
            <p:spPr>
              <a:xfrm>
                <a:off x="1163783" y="2258291"/>
                <a:ext cx="4100946" cy="1330036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6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36A7B367-4589-CE41-9262-502A60F668D8}"/>
                  </a:ext>
                </a:extLst>
              </p:cNvPr>
              <p:cNvSpPr/>
              <p:nvPr/>
            </p:nvSpPr>
            <p:spPr>
              <a:xfrm>
                <a:off x="1163783" y="3957659"/>
                <a:ext cx="5666508" cy="471055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CF0B39B-E008-3940-BC7D-940A87EA0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2920" y="2147104"/>
              <a:ext cx="5160818" cy="4092164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830E668-9E76-4A43-BA15-DCE61C056717}"/>
              </a:ext>
            </a:extLst>
          </p:cNvPr>
          <p:cNvSpPr txBox="1"/>
          <p:nvPr/>
        </p:nvSpPr>
        <p:spPr>
          <a:xfrm>
            <a:off x="7667461" y="6100768"/>
            <a:ext cx="3531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bg1"/>
                </a:solidFill>
                <a:highlight>
                  <a:srgbClr val="000000"/>
                </a:highlight>
              </a:rPr>
              <a:t>Try</a:t>
            </a:r>
            <a:r>
              <a:rPr lang="zh-CN" altLang="en-US" sz="1200" b="1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r>
              <a:rPr lang="en-US" altLang="zh-CN" sz="1200" b="1">
                <a:solidFill>
                  <a:schemeClr val="accent4">
                    <a:lumMod val="60000"/>
                    <a:lumOff val="40000"/>
                  </a:schemeClr>
                </a:solidFill>
                <a:highlight>
                  <a:srgbClr val="000000"/>
                </a:highlight>
              </a:rPr>
              <a:t>Use d3.interval(draw, 100); </a:t>
            </a:r>
            <a:r>
              <a:rPr lang="en-US" altLang="zh-CN" sz="1200" b="1">
                <a:solidFill>
                  <a:schemeClr val="bg1"/>
                </a:solidFill>
                <a:highlight>
                  <a:srgbClr val="000000"/>
                </a:highlight>
              </a:rPr>
              <a:t>instead of </a:t>
            </a:r>
            <a:r>
              <a:rPr lang="en-US" altLang="zh-CN" sz="1200" b="1">
                <a:solidFill>
                  <a:schemeClr val="accent4">
                    <a:lumMod val="60000"/>
                    <a:lumOff val="40000"/>
                  </a:schemeClr>
                </a:solidFill>
                <a:highlight>
                  <a:srgbClr val="000000"/>
                </a:highlight>
              </a:rPr>
              <a:t>draw()</a:t>
            </a:r>
            <a:endParaRPr kumimoji="1" lang="zh-CN" altLang="en-US" sz="1200" b="1">
              <a:solidFill>
                <a:schemeClr val="accent4">
                  <a:lumMod val="60000"/>
                  <a:lumOff val="40000"/>
                </a:schemeClr>
              </a:solidFill>
              <a:highlight>
                <a:srgbClr val="000000"/>
              </a:highlight>
            </a:endParaRPr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60FB045-EF8B-1747-95F0-1895283A8E4D}"/>
              </a:ext>
            </a:extLst>
          </p:cNvPr>
          <p:cNvCxnSpPr>
            <a:cxnSpLocks/>
          </p:cNvCxnSpPr>
          <p:nvPr/>
        </p:nvCxnSpPr>
        <p:spPr>
          <a:xfrm flipH="1" flipV="1">
            <a:off x="1606062" y="4513233"/>
            <a:ext cx="6061399" cy="1689443"/>
          </a:xfrm>
          <a:prstGeom prst="straightConnector1">
            <a:avLst/>
          </a:prstGeom>
          <a:ln w="12700">
            <a:prstDash val="sysDot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654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138</Words>
  <Application>Microsoft Macintosh PowerPoint</Application>
  <PresentationFormat>宽屏</PresentationFormat>
  <Paragraphs>24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等线 Light</vt:lpstr>
      <vt:lpstr>Heiti SC Medium</vt:lpstr>
      <vt:lpstr>Arial</vt:lpstr>
      <vt:lpstr>Office 主题​​</vt:lpstr>
      <vt:lpstr>Chapter 4： Geovisualization</vt:lpstr>
      <vt:lpstr>Introduction</vt:lpstr>
      <vt:lpstr>Geo Info Data</vt:lpstr>
      <vt:lpstr>How to Using Topo</vt:lpstr>
      <vt:lpstr>How to Using Topo</vt:lpstr>
      <vt:lpstr>How to Using Topo</vt:lpstr>
      <vt:lpstr>How to Using Topo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2：Load Data</dc:title>
  <dc:creator>seek ALK</dc:creator>
  <cp:lastModifiedBy>Alukardo Lin</cp:lastModifiedBy>
  <cp:revision>42</cp:revision>
  <dcterms:created xsi:type="dcterms:W3CDTF">2021-07-14T01:10:56Z</dcterms:created>
  <dcterms:modified xsi:type="dcterms:W3CDTF">2021-09-27T15:51:27Z</dcterms:modified>
</cp:coreProperties>
</file>